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8" r:id="rId2"/>
    <p:sldId id="275" r:id="rId3"/>
    <p:sldId id="298" r:id="rId4"/>
    <p:sldId id="285" r:id="rId5"/>
    <p:sldId id="297" r:id="rId6"/>
    <p:sldId id="299" r:id="rId7"/>
    <p:sldId id="300" r:id="rId8"/>
    <p:sldId id="301" r:id="rId9"/>
    <p:sldId id="307" r:id="rId10"/>
    <p:sldId id="306" r:id="rId11"/>
    <p:sldId id="303" r:id="rId12"/>
    <p:sldId id="302" r:id="rId13"/>
    <p:sldId id="304" r:id="rId14"/>
    <p:sldId id="305" r:id="rId15"/>
    <p:sldId id="256"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C55A11"/>
    <a:srgbClr val="2947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96"/>
    <p:restoredTop sz="94523"/>
  </p:normalViewPr>
  <p:slideViewPr>
    <p:cSldViewPr snapToGrid="0" snapToObjects="1">
      <p:cViewPr varScale="1">
        <p:scale>
          <a:sx n="104" d="100"/>
          <a:sy n="104" d="100"/>
        </p:scale>
        <p:origin x="344" y="20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ECB061-9E00-E448-9701-039DD3ABF3D5}" type="datetimeFigureOut">
              <a:rPr lang="es-MX" smtClean="0"/>
              <a:t>21/07/21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A98781-4665-E244-835E-7BB39B8A49EA}" type="slidenum">
              <a:rPr lang="es-MX" smtClean="0"/>
              <a:t>‹Nº›</a:t>
            </a:fld>
            <a:endParaRPr lang="es-MX"/>
          </a:p>
        </p:txBody>
      </p:sp>
    </p:spTree>
    <p:extLst>
      <p:ext uri="{BB962C8B-B14F-4D97-AF65-F5344CB8AC3E}">
        <p14:creationId xmlns:p14="http://schemas.microsoft.com/office/powerpoint/2010/main" val="4276305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Distracciones, tu equipo existente</a:t>
            </a:r>
          </a:p>
          <a:p>
            <a:r>
              <a:rPr lang="es-MX" dirty="0"/>
              <a:t>Solo quieren atención, no te distraigas</a:t>
            </a:r>
          </a:p>
          <a:p>
            <a:r>
              <a:rPr lang="es-MX" dirty="0"/>
              <a:t>Si calientas tu lista, aumentas </a:t>
            </a:r>
          </a:p>
        </p:txBody>
      </p:sp>
      <p:sp>
        <p:nvSpPr>
          <p:cNvPr id="4" name="Marcador de número de diapositiva 3"/>
          <p:cNvSpPr>
            <a:spLocks noGrp="1"/>
          </p:cNvSpPr>
          <p:nvPr>
            <p:ph type="sldNum" sz="quarter" idx="5"/>
          </p:nvPr>
        </p:nvSpPr>
        <p:spPr/>
        <p:txBody>
          <a:bodyPr/>
          <a:lstStyle/>
          <a:p>
            <a:fld id="{87A98781-4665-E244-835E-7BB39B8A49EA}" type="slidenum">
              <a:rPr lang="es-MX" smtClean="0"/>
              <a:t>14</a:t>
            </a:fld>
            <a:endParaRPr lang="es-MX"/>
          </a:p>
        </p:txBody>
      </p:sp>
    </p:spTree>
    <p:extLst>
      <p:ext uri="{BB962C8B-B14F-4D97-AF65-F5344CB8AC3E}">
        <p14:creationId xmlns:p14="http://schemas.microsoft.com/office/powerpoint/2010/main" val="2003127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9B803D-28AE-6343-A92B-7BAA8E6E576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64E34B30-42A0-5043-843D-759F61BEC4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550D457F-E458-2149-8011-4C76D8C8B20E}"/>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5" name="Marcador de pie de página 4">
            <a:extLst>
              <a:ext uri="{FF2B5EF4-FFF2-40B4-BE49-F238E27FC236}">
                <a16:creationId xmlns:a16="http://schemas.microsoft.com/office/drawing/2014/main" id="{A1E17D22-F0B1-F34D-AC27-4BB326AF3F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2164C74-91DD-9F47-B629-D5E1AAC6B2A4}"/>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335448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3C1CC3-FB8E-0042-8648-F9F03A6631D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4121721-BC2A-5341-9F82-8C12986479EE}"/>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6D406F1-8EAB-314B-A65C-AB182C661C3E}"/>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5" name="Marcador de pie de página 4">
            <a:extLst>
              <a:ext uri="{FF2B5EF4-FFF2-40B4-BE49-F238E27FC236}">
                <a16:creationId xmlns:a16="http://schemas.microsoft.com/office/drawing/2014/main" id="{8A125296-51CD-F449-B6A3-78D86D38C59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1035A81-429C-E34D-91B5-798E21C7AF03}"/>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33965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AEA473D-360E-0942-93F6-A38BA245F78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06B6B2D-8165-5C4E-AA5B-33D9EB716955}"/>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84C08C38-64D9-9344-9905-A668AC31E7A4}"/>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5" name="Marcador de pie de página 4">
            <a:extLst>
              <a:ext uri="{FF2B5EF4-FFF2-40B4-BE49-F238E27FC236}">
                <a16:creationId xmlns:a16="http://schemas.microsoft.com/office/drawing/2014/main" id="{51451207-731A-844B-8034-74011D45FC4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9A98170-AB87-E444-A9AE-9A2A9B616C91}"/>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2892120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951FA1-CF06-7E45-87AB-E9141D2A638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F9E1E94-593C-1541-895D-09C27093E918}"/>
              </a:ext>
            </a:extLst>
          </p:cNvPr>
          <p:cNvSpPr>
            <a:spLocks noGrp="1"/>
          </p:cNvSpPr>
          <p:nvPr>
            <p:ph idx="1"/>
          </p:nvPr>
        </p:nvSpPr>
        <p:spPr/>
        <p:txBody>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B12CA6F2-E620-9248-9385-70353F882D73}"/>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5" name="Marcador de pie de página 4">
            <a:extLst>
              <a:ext uri="{FF2B5EF4-FFF2-40B4-BE49-F238E27FC236}">
                <a16:creationId xmlns:a16="http://schemas.microsoft.com/office/drawing/2014/main" id="{63DC62F2-D5BA-F140-9D42-27C36B87A03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C9E991C-1740-604E-ACA5-1CCD85E0A566}"/>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2572300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3E2986-1FF3-9B43-BEC1-BF647C5D478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88681C8-4A57-EE42-9E56-05FE15601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850AD9B6-EF1B-5641-8D67-AD13FBD11D9C}"/>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5" name="Marcador de pie de página 4">
            <a:extLst>
              <a:ext uri="{FF2B5EF4-FFF2-40B4-BE49-F238E27FC236}">
                <a16:creationId xmlns:a16="http://schemas.microsoft.com/office/drawing/2014/main" id="{A89C8E97-306A-C940-B05A-36DD272EB9A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3FB3C67-404A-8646-BF84-D9FD45180A44}"/>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243711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CF5385-11C0-1A4C-BCA7-AEEF322B002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5224E30-0459-4A4C-A73D-C975563A7FDF}"/>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69705A92-74E4-B744-A51F-B6116DBDF825}"/>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0B5C7D34-6874-E749-957B-D38CE4165226}"/>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6" name="Marcador de pie de página 5">
            <a:extLst>
              <a:ext uri="{FF2B5EF4-FFF2-40B4-BE49-F238E27FC236}">
                <a16:creationId xmlns:a16="http://schemas.microsoft.com/office/drawing/2014/main" id="{9186F586-0590-C84C-9270-86673A95CBB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D18629-9955-5A48-A399-DF6E9F603E06}"/>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2083339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C47D27-89AA-BA44-B3CC-E3C24F14FC4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A8DE6E1-E1CF-AA4B-9164-43E2F90C9D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1C3E9B89-C580-5A49-877B-F24EF57E35AA}"/>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MX"/>
          </a:p>
        </p:txBody>
      </p:sp>
      <p:sp>
        <p:nvSpPr>
          <p:cNvPr id="5" name="Marcador de texto 4">
            <a:extLst>
              <a:ext uri="{FF2B5EF4-FFF2-40B4-BE49-F238E27FC236}">
                <a16:creationId xmlns:a16="http://schemas.microsoft.com/office/drawing/2014/main" id="{A4CAEDCF-9682-C44C-94B7-A166E199C5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6" name="Marcador de contenido 5">
            <a:extLst>
              <a:ext uri="{FF2B5EF4-FFF2-40B4-BE49-F238E27FC236}">
                <a16:creationId xmlns:a16="http://schemas.microsoft.com/office/drawing/2014/main" id="{690A9652-AA0A-A149-936C-CAAFD4C2C7F6}"/>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MX"/>
          </a:p>
        </p:txBody>
      </p:sp>
      <p:sp>
        <p:nvSpPr>
          <p:cNvPr id="7" name="Marcador de fecha 6">
            <a:extLst>
              <a:ext uri="{FF2B5EF4-FFF2-40B4-BE49-F238E27FC236}">
                <a16:creationId xmlns:a16="http://schemas.microsoft.com/office/drawing/2014/main" id="{9403343B-9DB2-D049-982F-6EDE8E9B16A3}"/>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8" name="Marcador de pie de página 7">
            <a:extLst>
              <a:ext uri="{FF2B5EF4-FFF2-40B4-BE49-F238E27FC236}">
                <a16:creationId xmlns:a16="http://schemas.microsoft.com/office/drawing/2014/main" id="{6D3AB176-2DC3-5C43-B9BA-E7ACAC02138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74ABDA9E-6A46-8647-9C73-978D4B21D44C}"/>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2734337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6D3AED-8DA0-A044-896C-2918430968E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B30CC7B5-B4F0-0440-8A78-BCA36BC971E1}"/>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4" name="Marcador de pie de página 3">
            <a:extLst>
              <a:ext uri="{FF2B5EF4-FFF2-40B4-BE49-F238E27FC236}">
                <a16:creationId xmlns:a16="http://schemas.microsoft.com/office/drawing/2014/main" id="{D829A68A-723A-224B-B65F-2AEC67FAE5DC}"/>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D97A52E-E907-104D-A594-66AD7FC6509E}"/>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1679407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DF951EF-5C7B-0447-826E-5184EDDE1C34}"/>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3" name="Marcador de pie de página 2">
            <a:extLst>
              <a:ext uri="{FF2B5EF4-FFF2-40B4-BE49-F238E27FC236}">
                <a16:creationId xmlns:a16="http://schemas.microsoft.com/office/drawing/2014/main" id="{0196C984-751F-3648-9608-030C34E9B663}"/>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A84D3B9-7378-4449-B832-57D7D022BA0C}"/>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144614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2AD16-72CC-AC4F-96E0-BE1E37C392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C4D842-60F6-3A45-8399-66B5B042C2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MX"/>
          </a:p>
        </p:txBody>
      </p:sp>
      <p:sp>
        <p:nvSpPr>
          <p:cNvPr id="4" name="Marcador de texto 3">
            <a:extLst>
              <a:ext uri="{FF2B5EF4-FFF2-40B4-BE49-F238E27FC236}">
                <a16:creationId xmlns:a16="http://schemas.microsoft.com/office/drawing/2014/main" id="{3A1EFD0F-30F8-5645-A605-7495A3598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2B444553-DEDD-7B42-922A-C3A54CF85FAE}"/>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6" name="Marcador de pie de página 5">
            <a:extLst>
              <a:ext uri="{FF2B5EF4-FFF2-40B4-BE49-F238E27FC236}">
                <a16:creationId xmlns:a16="http://schemas.microsoft.com/office/drawing/2014/main" id="{8DBFC363-7CD2-DB45-8D26-094B870F6AB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79C8BC2-5CD1-A64C-8485-8010704C0ACB}"/>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273945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F82693-DE9E-F74F-8E30-E0EAC7AFBB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EF5C346-7D14-7B48-87B0-C0BB1BBB1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776F64E-E572-D049-B899-28F7945BE9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E62BFC70-1A64-C841-827E-AFF54ED13570}"/>
              </a:ext>
            </a:extLst>
          </p:cNvPr>
          <p:cNvSpPr>
            <a:spLocks noGrp="1"/>
          </p:cNvSpPr>
          <p:nvPr>
            <p:ph type="dt" sz="half" idx="10"/>
          </p:nvPr>
        </p:nvSpPr>
        <p:spPr/>
        <p:txBody>
          <a:bodyPr/>
          <a:lstStyle/>
          <a:p>
            <a:fld id="{405BF3B4-53C8-8646-86F3-2029CD8702DD}" type="datetimeFigureOut">
              <a:rPr lang="es-MX" smtClean="0"/>
              <a:t>21/07/21</a:t>
            </a:fld>
            <a:endParaRPr lang="es-MX"/>
          </a:p>
        </p:txBody>
      </p:sp>
      <p:sp>
        <p:nvSpPr>
          <p:cNvPr id="6" name="Marcador de pie de página 5">
            <a:extLst>
              <a:ext uri="{FF2B5EF4-FFF2-40B4-BE49-F238E27FC236}">
                <a16:creationId xmlns:a16="http://schemas.microsoft.com/office/drawing/2014/main" id="{48980D93-1306-F74A-8660-77D545EB1C0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EA431A9-F0D7-B848-8383-059FDFB6638B}"/>
              </a:ext>
            </a:extLst>
          </p:cNvPr>
          <p:cNvSpPr>
            <a:spLocks noGrp="1"/>
          </p:cNvSpPr>
          <p:nvPr>
            <p:ph type="sldNum" sz="quarter" idx="12"/>
          </p:nvPr>
        </p:nvSpPr>
        <p:spPr/>
        <p:txBody>
          <a:bodyPr/>
          <a:lstStyle/>
          <a:p>
            <a:fld id="{B2E0109D-E10D-724E-9337-3F795B6A4D57}" type="slidenum">
              <a:rPr lang="es-MX" smtClean="0"/>
              <a:t>‹Nº›</a:t>
            </a:fld>
            <a:endParaRPr lang="es-MX"/>
          </a:p>
        </p:txBody>
      </p:sp>
    </p:spTree>
    <p:extLst>
      <p:ext uri="{BB962C8B-B14F-4D97-AF65-F5344CB8AC3E}">
        <p14:creationId xmlns:p14="http://schemas.microsoft.com/office/powerpoint/2010/main" val="1846950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5E71326-D367-4349-8259-0656A35129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985915B-80A6-7940-92DC-70BD603C3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19254DF8-E20A-4244-AAD5-4F7ABB0894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BF3B4-53C8-8646-86F3-2029CD8702DD}" type="datetimeFigureOut">
              <a:rPr lang="es-MX" smtClean="0"/>
              <a:t>21/07/21</a:t>
            </a:fld>
            <a:endParaRPr lang="es-MX"/>
          </a:p>
        </p:txBody>
      </p:sp>
      <p:sp>
        <p:nvSpPr>
          <p:cNvPr id="5" name="Marcador de pie de página 4">
            <a:extLst>
              <a:ext uri="{FF2B5EF4-FFF2-40B4-BE49-F238E27FC236}">
                <a16:creationId xmlns:a16="http://schemas.microsoft.com/office/drawing/2014/main" id="{9326DD91-F689-A54F-B88C-BF7185F594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11C3F90E-CCCC-D24F-8479-66F8669D47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0109D-E10D-724E-9337-3F795B6A4D57}" type="slidenum">
              <a:rPr lang="es-MX" smtClean="0"/>
              <a:t>‹Nº›</a:t>
            </a:fld>
            <a:endParaRPr lang="es-MX"/>
          </a:p>
        </p:txBody>
      </p:sp>
    </p:spTree>
    <p:extLst>
      <p:ext uri="{BB962C8B-B14F-4D97-AF65-F5344CB8AC3E}">
        <p14:creationId xmlns:p14="http://schemas.microsoft.com/office/powerpoint/2010/main" val="2613166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D77743A-E450-F34C-954D-E44D6348FF5E}"/>
              </a:ext>
            </a:extLst>
          </p:cNvPr>
          <p:cNvPicPr>
            <a:picLocks noChangeAspect="1"/>
          </p:cNvPicPr>
          <p:nvPr/>
        </p:nvPicPr>
        <p:blipFill>
          <a:blip r:embed="rId2"/>
          <a:stretch>
            <a:fillRect/>
          </a:stretch>
        </p:blipFill>
        <p:spPr>
          <a:xfrm>
            <a:off x="2667000" y="159024"/>
            <a:ext cx="6858000" cy="6858000"/>
          </a:xfrm>
          <a:prstGeom prst="rect">
            <a:avLst/>
          </a:prstGeom>
        </p:spPr>
      </p:pic>
      <p:sp>
        <p:nvSpPr>
          <p:cNvPr id="5" name="CuadroTexto 4">
            <a:extLst>
              <a:ext uri="{FF2B5EF4-FFF2-40B4-BE49-F238E27FC236}">
                <a16:creationId xmlns:a16="http://schemas.microsoft.com/office/drawing/2014/main" id="{E8BD0137-A508-3549-A183-C4D2F58DF012}"/>
              </a:ext>
            </a:extLst>
          </p:cNvPr>
          <p:cNvSpPr txBox="1"/>
          <p:nvPr/>
        </p:nvSpPr>
        <p:spPr>
          <a:xfrm>
            <a:off x="0" y="4815874"/>
            <a:ext cx="12192000" cy="1323439"/>
          </a:xfrm>
          <a:prstGeom prst="rect">
            <a:avLst/>
          </a:prstGeom>
          <a:solidFill>
            <a:schemeClr val="tx1"/>
          </a:solidFill>
        </p:spPr>
        <p:txBody>
          <a:bodyPr wrap="square" rtlCol="0">
            <a:spAutoFit/>
          </a:bodyPr>
          <a:lstStyle/>
          <a:p>
            <a:pPr algn="ctr"/>
            <a:r>
              <a:rPr lang="es-MX" sz="4000" dirty="0">
                <a:solidFill>
                  <a:schemeClr val="bg1"/>
                </a:solidFill>
                <a:latin typeface="Lucida Console" panose="020B0609040504020204" pitchFamily="49" charset="0"/>
                <a:cs typeface="Lucida Grande" panose="020B0600040502020204" pitchFamily="34" charset="0"/>
              </a:rPr>
              <a:t>ACADEMY</a:t>
            </a:r>
          </a:p>
          <a:p>
            <a:pPr algn="ctr"/>
            <a:r>
              <a:rPr lang="es-MX" sz="4000" dirty="0">
                <a:solidFill>
                  <a:schemeClr val="bg1"/>
                </a:solidFill>
                <a:latin typeface="Lucida Console" panose="020B0609040504020204" pitchFamily="49" charset="0"/>
                <a:cs typeface="Lucida Grande" panose="020B0600040502020204" pitchFamily="34" charset="0"/>
              </a:rPr>
              <a:t>INAUGURACIÓN NEGOCIO MULTINACIONAL</a:t>
            </a:r>
          </a:p>
        </p:txBody>
      </p:sp>
    </p:spTree>
    <p:extLst>
      <p:ext uri="{BB962C8B-B14F-4D97-AF65-F5344CB8AC3E}">
        <p14:creationId xmlns:p14="http://schemas.microsoft.com/office/powerpoint/2010/main" val="1024404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92000" cy="769441"/>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POST PRESENTACIÓN</a:t>
            </a:r>
          </a:p>
        </p:txBody>
      </p:sp>
      <p:sp>
        <p:nvSpPr>
          <p:cNvPr id="22" name="CuadroTexto 21">
            <a:extLst>
              <a:ext uri="{FF2B5EF4-FFF2-40B4-BE49-F238E27FC236}">
                <a16:creationId xmlns:a16="http://schemas.microsoft.com/office/drawing/2014/main" id="{964B2856-E321-2A40-BBE1-275A4FE986DB}"/>
              </a:ext>
            </a:extLst>
          </p:cNvPr>
          <p:cNvSpPr txBox="1"/>
          <p:nvPr/>
        </p:nvSpPr>
        <p:spPr>
          <a:xfrm>
            <a:off x="418230" y="1233091"/>
            <a:ext cx="11262773" cy="4401205"/>
          </a:xfrm>
          <a:prstGeom prst="rect">
            <a:avLst/>
          </a:prstGeom>
          <a:noFill/>
        </p:spPr>
        <p:txBody>
          <a:bodyPr wrap="square" rtlCol="0">
            <a:spAutoFit/>
          </a:bodyPr>
          <a:lstStyle/>
          <a:p>
            <a:r>
              <a:rPr lang="es-MX" sz="3200" dirty="0">
                <a:solidFill>
                  <a:srgbClr val="C00000"/>
                </a:solidFill>
              </a:rPr>
              <a:t>AL FINALIZAR TU EVENTO DE INAUGURACIÓN</a:t>
            </a:r>
          </a:p>
          <a:p>
            <a:pPr marL="1028700" lvl="1" indent="-571500">
              <a:buFont typeface="Arial" panose="020B0604020202020204" pitchFamily="34" charset="0"/>
              <a:buChar char="•"/>
            </a:pPr>
            <a:r>
              <a:rPr lang="es-MX" sz="2400" dirty="0">
                <a:solidFill>
                  <a:schemeClr val="accent2"/>
                </a:solidFill>
              </a:rPr>
              <a:t>Manda el siguiente texto a todas las personas que leyeron tu invitación.</a:t>
            </a:r>
          </a:p>
          <a:p>
            <a:pPr lvl="1"/>
            <a:r>
              <a:rPr lang="es-MX" sz="2400" dirty="0">
                <a:solidFill>
                  <a:schemeClr val="accent2"/>
                </a:solidFill>
              </a:rPr>
              <a:t>¡Hola! Te quiero agradecer que te hayas conectado a la inauguración de mi negocio, la verdad es que estuvo increíble, más aun con todas las noticias que se compartieron, te mando el video si te lo perdiste para que puedas vivirlo también, pero principalmente aprovecharlo para ti. </a:t>
            </a:r>
          </a:p>
          <a:p>
            <a:pPr lvl="1"/>
            <a:r>
              <a:rPr lang="es-MX" sz="2400" dirty="0">
                <a:solidFill>
                  <a:schemeClr val="accent2"/>
                </a:solidFill>
              </a:rPr>
              <a:t>Por favor respóndeme esta pregunta: ¿Te gustaría solamente ahorrar dinero o te gustaría tener más detalles sobre el negocio?</a:t>
            </a:r>
          </a:p>
          <a:p>
            <a:endParaRPr lang="es-MX" sz="2400" dirty="0">
              <a:solidFill>
                <a:schemeClr val="accent2"/>
              </a:solidFill>
            </a:endParaRPr>
          </a:p>
          <a:p>
            <a:r>
              <a:rPr lang="es-MX" sz="2800" dirty="0">
                <a:solidFill>
                  <a:srgbClr val="C00000"/>
                </a:solidFill>
              </a:rPr>
              <a:t>Haz clientes a los que quieran ahorrar</a:t>
            </a:r>
          </a:p>
          <a:p>
            <a:r>
              <a:rPr lang="es-MX" sz="2800" dirty="0">
                <a:solidFill>
                  <a:srgbClr val="C00000"/>
                </a:solidFill>
              </a:rPr>
              <a:t>Lleva al paso 3 a los que quieran tener detalles</a:t>
            </a:r>
          </a:p>
        </p:txBody>
      </p:sp>
    </p:spTree>
    <p:extLst>
      <p:ext uri="{BB962C8B-B14F-4D97-AF65-F5344CB8AC3E}">
        <p14:creationId xmlns:p14="http://schemas.microsoft.com/office/powerpoint/2010/main" val="232626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92000" cy="769441"/>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PASO 3</a:t>
            </a:r>
          </a:p>
        </p:txBody>
      </p:sp>
      <p:sp>
        <p:nvSpPr>
          <p:cNvPr id="22" name="CuadroTexto 21">
            <a:extLst>
              <a:ext uri="{FF2B5EF4-FFF2-40B4-BE49-F238E27FC236}">
                <a16:creationId xmlns:a16="http://schemas.microsoft.com/office/drawing/2014/main" id="{964B2856-E321-2A40-BBE1-275A4FE986DB}"/>
              </a:ext>
            </a:extLst>
          </p:cNvPr>
          <p:cNvSpPr txBox="1"/>
          <p:nvPr/>
        </p:nvSpPr>
        <p:spPr>
          <a:xfrm>
            <a:off x="418230" y="1233091"/>
            <a:ext cx="11262773" cy="3785652"/>
          </a:xfrm>
          <a:prstGeom prst="rect">
            <a:avLst/>
          </a:prstGeom>
          <a:noFill/>
        </p:spPr>
        <p:txBody>
          <a:bodyPr wrap="square" rtlCol="0">
            <a:spAutoFit/>
          </a:bodyPr>
          <a:lstStyle/>
          <a:p>
            <a:pPr marL="571500" indent="-571500">
              <a:buFont typeface="Arial" panose="020B0604020202020204" pitchFamily="34" charset="0"/>
              <a:buChar char="•"/>
            </a:pPr>
            <a:r>
              <a:rPr lang="es-MX" sz="4000" dirty="0">
                <a:solidFill>
                  <a:srgbClr val="C00000"/>
                </a:solidFill>
              </a:rPr>
              <a:t>Para cierre individual</a:t>
            </a:r>
          </a:p>
          <a:p>
            <a:pPr marL="1028700" lvl="1" indent="-571500">
              <a:buFont typeface="Arial" panose="020B0604020202020204" pitchFamily="34" charset="0"/>
              <a:buChar char="•"/>
            </a:pPr>
            <a:r>
              <a:rPr lang="es-MX" sz="4000" dirty="0">
                <a:solidFill>
                  <a:schemeClr val="accent2"/>
                </a:solidFill>
              </a:rPr>
              <a:t>Bajar barreras (PRIORIDAD)</a:t>
            </a:r>
          </a:p>
          <a:p>
            <a:pPr marL="1028700" lvl="1" indent="-571500">
              <a:buFont typeface="Arial" panose="020B0604020202020204" pitchFamily="34" charset="0"/>
              <a:buChar char="•"/>
            </a:pPr>
            <a:r>
              <a:rPr lang="es-MX" sz="4000" dirty="0">
                <a:solidFill>
                  <a:schemeClr val="accent2"/>
                </a:solidFill>
              </a:rPr>
              <a:t>Press 10 minutos máximo</a:t>
            </a:r>
          </a:p>
          <a:p>
            <a:pPr marL="1028700" lvl="1" indent="-571500">
              <a:buFont typeface="Arial" panose="020B0604020202020204" pitchFamily="34" charset="0"/>
              <a:buChar char="•"/>
            </a:pPr>
            <a:r>
              <a:rPr lang="es-MX" sz="4000" dirty="0">
                <a:solidFill>
                  <a:schemeClr val="accent2"/>
                </a:solidFill>
              </a:rPr>
              <a:t>Foco en los bonos</a:t>
            </a:r>
          </a:p>
          <a:p>
            <a:pPr marL="1028700" lvl="1" indent="-571500">
              <a:buFont typeface="Arial" panose="020B0604020202020204" pitchFamily="34" charset="0"/>
              <a:buChar char="•"/>
            </a:pPr>
            <a:r>
              <a:rPr lang="es-MX" sz="4000" dirty="0">
                <a:solidFill>
                  <a:schemeClr val="accent2"/>
                </a:solidFill>
              </a:rPr>
              <a:t>Cierre por posiciones </a:t>
            </a:r>
          </a:p>
          <a:p>
            <a:endParaRPr lang="es-MX" sz="4000" dirty="0">
              <a:solidFill>
                <a:schemeClr val="accent2"/>
              </a:solidFill>
            </a:endParaRPr>
          </a:p>
        </p:txBody>
      </p:sp>
    </p:spTree>
    <p:extLst>
      <p:ext uri="{BB962C8B-B14F-4D97-AF65-F5344CB8AC3E}">
        <p14:creationId xmlns:p14="http://schemas.microsoft.com/office/powerpoint/2010/main" val="70978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92000" cy="769441"/>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PASO 3</a:t>
            </a:r>
          </a:p>
        </p:txBody>
      </p:sp>
      <p:sp>
        <p:nvSpPr>
          <p:cNvPr id="22" name="CuadroTexto 21">
            <a:extLst>
              <a:ext uri="{FF2B5EF4-FFF2-40B4-BE49-F238E27FC236}">
                <a16:creationId xmlns:a16="http://schemas.microsoft.com/office/drawing/2014/main" id="{964B2856-E321-2A40-BBE1-275A4FE986DB}"/>
              </a:ext>
            </a:extLst>
          </p:cNvPr>
          <p:cNvSpPr txBox="1"/>
          <p:nvPr/>
        </p:nvSpPr>
        <p:spPr>
          <a:xfrm>
            <a:off x="418230" y="1233091"/>
            <a:ext cx="11262773" cy="3785652"/>
          </a:xfrm>
          <a:prstGeom prst="rect">
            <a:avLst/>
          </a:prstGeom>
          <a:noFill/>
        </p:spPr>
        <p:txBody>
          <a:bodyPr wrap="square" rtlCol="0">
            <a:spAutoFit/>
          </a:bodyPr>
          <a:lstStyle/>
          <a:p>
            <a:pPr marL="571500" indent="-571500">
              <a:buFont typeface="Arial" panose="020B0604020202020204" pitchFamily="34" charset="0"/>
              <a:buChar char="•"/>
            </a:pPr>
            <a:r>
              <a:rPr lang="es-MX" sz="4000" dirty="0">
                <a:solidFill>
                  <a:srgbClr val="C00000"/>
                </a:solidFill>
              </a:rPr>
              <a:t>Mantener la interacción a 4 o menos</a:t>
            </a:r>
          </a:p>
          <a:p>
            <a:pPr marL="1028700" lvl="1" indent="-571500">
              <a:buFont typeface="Arial" panose="020B0604020202020204" pitchFamily="34" charset="0"/>
              <a:buChar char="•"/>
            </a:pPr>
            <a:r>
              <a:rPr lang="es-MX" sz="4000" dirty="0">
                <a:solidFill>
                  <a:schemeClr val="accent2"/>
                </a:solidFill>
              </a:rPr>
              <a:t>Bajar barreras (PRIORIDAD)</a:t>
            </a:r>
          </a:p>
          <a:p>
            <a:pPr marL="1028700" lvl="1" indent="-571500">
              <a:buFont typeface="Arial" panose="020B0604020202020204" pitchFamily="34" charset="0"/>
              <a:buChar char="•"/>
            </a:pPr>
            <a:r>
              <a:rPr lang="es-MX" sz="4000" dirty="0">
                <a:solidFill>
                  <a:schemeClr val="accent2"/>
                </a:solidFill>
              </a:rPr>
              <a:t>Press 10 minutos</a:t>
            </a:r>
          </a:p>
          <a:p>
            <a:pPr marL="1028700" lvl="1" indent="-571500">
              <a:buFont typeface="Arial" panose="020B0604020202020204" pitchFamily="34" charset="0"/>
              <a:buChar char="•"/>
            </a:pPr>
            <a:r>
              <a:rPr lang="es-MX" sz="4000" dirty="0">
                <a:solidFill>
                  <a:schemeClr val="accent2"/>
                </a:solidFill>
              </a:rPr>
              <a:t>Foco en los bonos</a:t>
            </a:r>
          </a:p>
          <a:p>
            <a:pPr marL="1028700" lvl="1" indent="-571500">
              <a:buFont typeface="Arial" panose="020B0604020202020204" pitchFamily="34" charset="0"/>
              <a:buChar char="•"/>
            </a:pPr>
            <a:r>
              <a:rPr lang="es-MX" sz="4000" dirty="0">
                <a:solidFill>
                  <a:schemeClr val="accent2"/>
                </a:solidFill>
              </a:rPr>
              <a:t>Cierre por posiciones </a:t>
            </a:r>
          </a:p>
          <a:p>
            <a:endParaRPr lang="es-MX" sz="4000" dirty="0">
              <a:solidFill>
                <a:schemeClr val="accent2"/>
              </a:solidFill>
            </a:endParaRPr>
          </a:p>
        </p:txBody>
      </p:sp>
    </p:spTree>
    <p:extLst>
      <p:ext uri="{BB962C8B-B14F-4D97-AF65-F5344CB8AC3E}">
        <p14:creationId xmlns:p14="http://schemas.microsoft.com/office/powerpoint/2010/main" val="58298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92000" cy="769441"/>
          </a:xfrm>
          <a:prstGeom prst="rect">
            <a:avLst/>
          </a:prstGeom>
          <a:noFill/>
        </p:spPr>
        <p:txBody>
          <a:bodyPr wrap="square" rtlCol="0">
            <a:spAutoFit/>
          </a:bodyPr>
          <a:lstStyle/>
          <a:p>
            <a:pPr algn="ctr"/>
            <a:r>
              <a:rPr lang="es-MX" sz="4400" b="1" dirty="0">
                <a:solidFill>
                  <a:schemeClr val="accent2"/>
                </a:solidFill>
                <a:latin typeface="STARWARS" panose="020B0A04020102020204" pitchFamily="34" charset="0"/>
              </a:rPr>
              <a:t>PROCESO PARA CERRAR UNA PERSONA</a:t>
            </a:r>
          </a:p>
        </p:txBody>
      </p:sp>
      <p:sp>
        <p:nvSpPr>
          <p:cNvPr id="22" name="CuadroTexto 21">
            <a:extLst>
              <a:ext uri="{FF2B5EF4-FFF2-40B4-BE49-F238E27FC236}">
                <a16:creationId xmlns:a16="http://schemas.microsoft.com/office/drawing/2014/main" id="{964B2856-E321-2A40-BBE1-275A4FE986DB}"/>
              </a:ext>
            </a:extLst>
          </p:cNvPr>
          <p:cNvSpPr txBox="1"/>
          <p:nvPr/>
        </p:nvSpPr>
        <p:spPr>
          <a:xfrm>
            <a:off x="265669" y="645780"/>
            <a:ext cx="11621531" cy="6001643"/>
          </a:xfrm>
          <a:prstGeom prst="rect">
            <a:avLst/>
          </a:prstGeom>
          <a:noFill/>
        </p:spPr>
        <p:txBody>
          <a:bodyPr wrap="square" rtlCol="0">
            <a:spAutoFit/>
          </a:bodyPr>
          <a:lstStyle/>
          <a:p>
            <a:pPr>
              <a:lnSpc>
                <a:spcPct val="150000"/>
              </a:lnSpc>
            </a:pPr>
            <a:r>
              <a:rPr lang="es-MX" sz="2000" dirty="0">
                <a:solidFill>
                  <a:srgbClr val="0070C0"/>
                </a:solidFill>
              </a:rPr>
              <a:t>1. ¿Que fue lo que más te gustó?</a:t>
            </a:r>
          </a:p>
          <a:p>
            <a:pPr>
              <a:lnSpc>
                <a:spcPct val="150000"/>
              </a:lnSpc>
            </a:pPr>
            <a:r>
              <a:rPr lang="es-MX" sz="2000" dirty="0">
                <a:solidFill>
                  <a:srgbClr val="0070C0"/>
                </a:solidFill>
              </a:rPr>
              <a:t>2. ¿En una escala del 1 al 10 donde UNO es CERO interés por esto, pero 10 es que estás listo para comenzar, donde te encuentras?</a:t>
            </a:r>
          </a:p>
          <a:p>
            <a:pPr>
              <a:lnSpc>
                <a:spcPct val="150000"/>
              </a:lnSpc>
            </a:pPr>
            <a:r>
              <a:rPr lang="es-MX" sz="2000" dirty="0">
                <a:solidFill>
                  <a:srgbClr val="0070C0"/>
                </a:solidFill>
              </a:rPr>
              <a:t>3. Si tu decides hacer algo con esta compañía, con este negocio, con un par de horas a la semana, ¿cuanto dinero necesitarías ganar para sentir que esto vale la pena?</a:t>
            </a:r>
          </a:p>
          <a:p>
            <a:pPr>
              <a:lnSpc>
                <a:spcPct val="150000"/>
              </a:lnSpc>
            </a:pPr>
            <a:r>
              <a:rPr lang="es-MX" sz="2000" dirty="0">
                <a:solidFill>
                  <a:srgbClr val="0070C0"/>
                </a:solidFill>
              </a:rPr>
              <a:t>4. Cuantas horas a la semana (siendo realistas) estarías dispuesto a comprometerte contigo para generar (XXX dinero mensual)</a:t>
            </a:r>
          </a:p>
          <a:p>
            <a:pPr>
              <a:lnSpc>
                <a:spcPct val="150000"/>
              </a:lnSpc>
            </a:pPr>
            <a:r>
              <a:rPr lang="es-MX" sz="2000" dirty="0">
                <a:solidFill>
                  <a:srgbClr val="0070C0"/>
                </a:solidFill>
              </a:rPr>
              <a:t>5. Por cuantos meses estarías dispuesto a trabajar para desarrollar esos (xxx dinero mensual)</a:t>
            </a:r>
          </a:p>
          <a:p>
            <a:pPr>
              <a:lnSpc>
                <a:spcPct val="150000"/>
              </a:lnSpc>
            </a:pPr>
            <a:r>
              <a:rPr lang="es-MX" sz="2000" dirty="0">
                <a:solidFill>
                  <a:srgbClr val="0070C0"/>
                </a:solidFill>
              </a:rPr>
              <a:t>6. Si yo te muestro cómo generar esos (dinero mensual), trabajando 10 horas a la semana, horario flexible, desde donde quieras desarrollar, podríamos hacer esto juntos y tu lo desarrollas durante los siguientes 6 meses para tener los resultados que necesitas, siendo así y te enseño como otros también lo están logrando ¿estarías listo para comenzar?</a:t>
            </a:r>
            <a:endParaRPr lang="es-MX" sz="2400" dirty="0">
              <a:solidFill>
                <a:srgbClr val="0070C0"/>
              </a:solidFill>
            </a:endParaRPr>
          </a:p>
          <a:p>
            <a:endParaRPr lang="es-MX" sz="2400" dirty="0">
              <a:solidFill>
                <a:schemeClr val="accent2"/>
              </a:solidFill>
            </a:endParaRPr>
          </a:p>
        </p:txBody>
      </p:sp>
    </p:spTree>
    <p:extLst>
      <p:ext uri="{BB962C8B-B14F-4D97-AF65-F5344CB8AC3E}">
        <p14:creationId xmlns:p14="http://schemas.microsoft.com/office/powerpoint/2010/main" val="342125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3"/>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240556"/>
            <a:ext cx="12192000" cy="2800767"/>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¡SI TE DOY TODO LO QUE NECESITAS PARA COMENZAR! </a:t>
            </a:r>
          </a:p>
          <a:p>
            <a:pPr algn="ctr"/>
            <a:endParaRPr lang="es-MX" sz="4400" b="1" dirty="0">
              <a:solidFill>
                <a:srgbClr val="0070C0"/>
              </a:solidFill>
              <a:latin typeface="STARWARS" panose="020B0A04020102020204" pitchFamily="34" charset="0"/>
            </a:endParaRPr>
          </a:p>
          <a:p>
            <a:pPr algn="ctr"/>
            <a:r>
              <a:rPr lang="es-MX" sz="4400" b="1" dirty="0">
                <a:solidFill>
                  <a:srgbClr val="0070C0"/>
                </a:solidFill>
                <a:latin typeface="STARWARS" panose="020B0A04020102020204" pitchFamily="34" charset="0"/>
              </a:rPr>
              <a:t>¡COMIENZAS O NO!</a:t>
            </a:r>
          </a:p>
        </p:txBody>
      </p:sp>
    </p:spTree>
    <p:extLst>
      <p:ext uri="{BB962C8B-B14F-4D97-AF65-F5344CB8AC3E}">
        <p14:creationId xmlns:p14="http://schemas.microsoft.com/office/powerpoint/2010/main" val="3519307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83890B5A-CE4B-C04E-9C96-6470A8E245C4}"/>
              </a:ext>
            </a:extLst>
          </p:cNvPr>
          <p:cNvPicPr>
            <a:picLocks noChangeAspect="1"/>
          </p:cNvPicPr>
          <p:nvPr/>
        </p:nvPicPr>
        <p:blipFill>
          <a:blip r:embed="rId2"/>
          <a:stretch>
            <a:fillRect/>
          </a:stretch>
        </p:blipFill>
        <p:spPr>
          <a:xfrm>
            <a:off x="3423699" y="1126434"/>
            <a:ext cx="5344602" cy="5344602"/>
          </a:xfrm>
          <a:prstGeom prst="rect">
            <a:avLst/>
          </a:prstGeom>
        </p:spPr>
      </p:pic>
    </p:spTree>
    <p:extLst>
      <p:ext uri="{BB962C8B-B14F-4D97-AF65-F5344CB8AC3E}">
        <p14:creationId xmlns:p14="http://schemas.microsoft.com/office/powerpoint/2010/main" val="25374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76760" cy="769441"/>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3 PASOS</a:t>
            </a:r>
          </a:p>
        </p:txBody>
      </p:sp>
      <p:sp>
        <p:nvSpPr>
          <p:cNvPr id="8" name="CuadroTexto 7">
            <a:extLst>
              <a:ext uri="{FF2B5EF4-FFF2-40B4-BE49-F238E27FC236}">
                <a16:creationId xmlns:a16="http://schemas.microsoft.com/office/drawing/2014/main" id="{BCD5C072-DC46-324C-A19C-4EC3CE0773AA}"/>
              </a:ext>
            </a:extLst>
          </p:cNvPr>
          <p:cNvSpPr txBox="1"/>
          <p:nvPr/>
        </p:nvSpPr>
        <p:spPr>
          <a:xfrm>
            <a:off x="0" y="1373779"/>
            <a:ext cx="12176760" cy="3724096"/>
          </a:xfrm>
          <a:prstGeom prst="rect">
            <a:avLst/>
          </a:prstGeom>
          <a:noFill/>
        </p:spPr>
        <p:txBody>
          <a:bodyPr wrap="square" rtlCol="0">
            <a:spAutoFit/>
          </a:bodyPr>
          <a:lstStyle/>
          <a:p>
            <a:pPr marL="342900" indent="-342900">
              <a:buFontTx/>
              <a:buChar char="-"/>
            </a:pPr>
            <a:r>
              <a:rPr lang="es-MX" sz="6000" b="1">
                <a:solidFill>
                  <a:srgbClr val="C55A11"/>
                </a:solidFill>
              </a:rPr>
              <a:t>Preparación </a:t>
            </a:r>
            <a:r>
              <a:rPr lang="es-MX" sz="2800" b="1">
                <a:solidFill>
                  <a:srgbClr val="C55A11"/>
                </a:solidFill>
              </a:rPr>
              <a:t>(invitación, realizar materiales)</a:t>
            </a:r>
          </a:p>
          <a:p>
            <a:pPr marL="342900" indent="-342900">
              <a:buFontTx/>
              <a:buChar char="-"/>
            </a:pPr>
            <a:r>
              <a:rPr lang="es-MX" sz="6000" b="1">
                <a:solidFill>
                  <a:srgbClr val="C55A11"/>
                </a:solidFill>
              </a:rPr>
              <a:t>Ejecución </a:t>
            </a:r>
            <a:r>
              <a:rPr lang="es-MX" sz="2800" b="1">
                <a:solidFill>
                  <a:srgbClr val="C55A11"/>
                </a:solidFill>
              </a:rPr>
              <a:t>(inauguración 20 min max)</a:t>
            </a:r>
          </a:p>
          <a:p>
            <a:pPr marL="342900" indent="-342900">
              <a:buFontTx/>
              <a:buChar char="-"/>
            </a:pPr>
            <a:r>
              <a:rPr lang="es-MX" sz="6000" b="1">
                <a:solidFill>
                  <a:srgbClr val="C55A11"/>
                </a:solidFill>
              </a:rPr>
              <a:t>Cierre </a:t>
            </a:r>
            <a:r>
              <a:rPr lang="es-MX" sz="2800" b="1">
                <a:solidFill>
                  <a:srgbClr val="C55A11"/>
                </a:solidFill>
              </a:rPr>
              <a:t>(Hacer clientes, llevarlos a presentación de negocio)</a:t>
            </a:r>
          </a:p>
          <a:p>
            <a:pPr marL="342900" indent="-342900">
              <a:buFontTx/>
              <a:buChar char="-"/>
            </a:pPr>
            <a:endParaRPr lang="es-MX" sz="3200" b="1">
              <a:solidFill>
                <a:srgbClr val="0070C0"/>
              </a:solidFill>
            </a:endParaRPr>
          </a:p>
          <a:p>
            <a:endParaRPr lang="es-MX" sz="2400">
              <a:solidFill>
                <a:schemeClr val="accent2"/>
              </a:solidFill>
            </a:endParaRPr>
          </a:p>
        </p:txBody>
      </p:sp>
    </p:spTree>
    <p:extLst>
      <p:ext uri="{BB962C8B-B14F-4D97-AF65-F5344CB8AC3E}">
        <p14:creationId xmlns:p14="http://schemas.microsoft.com/office/powerpoint/2010/main" val="246266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76760" cy="769441"/>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PASO 1</a:t>
            </a:r>
          </a:p>
        </p:txBody>
      </p:sp>
      <p:sp>
        <p:nvSpPr>
          <p:cNvPr id="8" name="CuadroTexto 7">
            <a:extLst>
              <a:ext uri="{FF2B5EF4-FFF2-40B4-BE49-F238E27FC236}">
                <a16:creationId xmlns:a16="http://schemas.microsoft.com/office/drawing/2014/main" id="{BCD5C072-DC46-324C-A19C-4EC3CE0773AA}"/>
              </a:ext>
            </a:extLst>
          </p:cNvPr>
          <p:cNvSpPr txBox="1"/>
          <p:nvPr/>
        </p:nvSpPr>
        <p:spPr>
          <a:xfrm>
            <a:off x="0" y="1373779"/>
            <a:ext cx="12176760" cy="1877437"/>
          </a:xfrm>
          <a:prstGeom prst="rect">
            <a:avLst/>
          </a:prstGeom>
          <a:noFill/>
        </p:spPr>
        <p:txBody>
          <a:bodyPr wrap="square" rtlCol="0">
            <a:spAutoFit/>
          </a:bodyPr>
          <a:lstStyle/>
          <a:p>
            <a:pPr marL="342900" indent="-342900">
              <a:buFontTx/>
              <a:buChar char="-"/>
            </a:pPr>
            <a:r>
              <a:rPr lang="es-MX" sz="6000" b="1" u="sng" dirty="0">
                <a:solidFill>
                  <a:srgbClr val="C55A11"/>
                </a:solidFill>
              </a:rPr>
              <a:t>Preparación </a:t>
            </a:r>
            <a:r>
              <a:rPr lang="es-MX" sz="2800" b="1" u="sng" dirty="0">
                <a:solidFill>
                  <a:srgbClr val="C55A11"/>
                </a:solidFill>
              </a:rPr>
              <a:t>(invitación, realizar materiales)</a:t>
            </a:r>
          </a:p>
          <a:p>
            <a:pPr marL="342900" indent="-342900">
              <a:buFontTx/>
              <a:buChar char="-"/>
            </a:pPr>
            <a:endParaRPr lang="es-MX" sz="3200" b="1" dirty="0">
              <a:solidFill>
                <a:srgbClr val="0070C0"/>
              </a:solidFill>
            </a:endParaRPr>
          </a:p>
          <a:p>
            <a:endParaRPr lang="es-MX" sz="2400" dirty="0">
              <a:solidFill>
                <a:schemeClr val="accent2"/>
              </a:solidFill>
            </a:endParaRPr>
          </a:p>
        </p:txBody>
      </p:sp>
    </p:spTree>
    <p:extLst>
      <p:ext uri="{BB962C8B-B14F-4D97-AF65-F5344CB8AC3E}">
        <p14:creationId xmlns:p14="http://schemas.microsoft.com/office/powerpoint/2010/main" val="188954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76760" cy="769441"/>
          </a:xfrm>
          <a:prstGeom prst="rect">
            <a:avLst/>
          </a:prstGeom>
          <a:noFill/>
        </p:spPr>
        <p:txBody>
          <a:bodyPr wrap="square" rtlCol="0">
            <a:spAutoFit/>
          </a:bodyPr>
          <a:lstStyle/>
          <a:p>
            <a:pPr algn="ctr"/>
            <a:r>
              <a:rPr lang="es-MX" sz="4400" b="1">
                <a:solidFill>
                  <a:srgbClr val="0070C0"/>
                </a:solidFill>
                <a:latin typeface="STARWARS" panose="020B0A04020102020204" pitchFamily="34" charset="0"/>
              </a:rPr>
              <a:t>Preparación</a:t>
            </a:r>
          </a:p>
        </p:txBody>
      </p:sp>
      <p:sp>
        <p:nvSpPr>
          <p:cNvPr id="11" name="CuadroTexto 10">
            <a:extLst>
              <a:ext uri="{FF2B5EF4-FFF2-40B4-BE49-F238E27FC236}">
                <a16:creationId xmlns:a16="http://schemas.microsoft.com/office/drawing/2014/main" id="{B2541BE8-6CCF-0446-9A39-FE6B55BA10CF}"/>
              </a:ext>
            </a:extLst>
          </p:cNvPr>
          <p:cNvSpPr txBox="1"/>
          <p:nvPr/>
        </p:nvSpPr>
        <p:spPr>
          <a:xfrm>
            <a:off x="0" y="1096781"/>
            <a:ext cx="12192000" cy="5386090"/>
          </a:xfrm>
          <a:prstGeom prst="rect">
            <a:avLst/>
          </a:prstGeom>
          <a:noFill/>
        </p:spPr>
        <p:txBody>
          <a:bodyPr wrap="square" rtlCol="0">
            <a:spAutoFit/>
          </a:bodyPr>
          <a:lstStyle/>
          <a:p>
            <a:r>
              <a:rPr lang="es-MX" sz="3200" b="1" dirty="0">
                <a:solidFill>
                  <a:srgbClr val="C55A11"/>
                </a:solidFill>
              </a:rPr>
              <a:t>Invitación</a:t>
            </a:r>
          </a:p>
          <a:p>
            <a:pPr marL="514350" indent="-514350">
              <a:buAutoNum type="arabicParenR"/>
            </a:pPr>
            <a:r>
              <a:rPr lang="es-MX" sz="3200" b="1" dirty="0">
                <a:solidFill>
                  <a:srgbClr val="C55A11"/>
                </a:solidFill>
              </a:rPr>
              <a:t>¡Saluda!</a:t>
            </a:r>
          </a:p>
          <a:p>
            <a:pPr marL="514350" indent="-514350">
              <a:buAutoNum type="arabicParenR"/>
            </a:pPr>
            <a:r>
              <a:rPr lang="es-MX" sz="3200" b="1" dirty="0">
                <a:solidFill>
                  <a:srgbClr val="C55A11"/>
                </a:solidFill>
              </a:rPr>
              <a:t>Invita</a:t>
            </a:r>
          </a:p>
          <a:p>
            <a:pPr algn="just"/>
            <a:r>
              <a:rPr lang="es-MX" sz="3200" b="1" dirty="0">
                <a:solidFill>
                  <a:srgbClr val="4472C4"/>
                </a:solidFill>
              </a:rPr>
              <a:t>¿Qué crees? Estoy mega emocionado por que estoy inaugurando un negocio multinacional en línea, tengo presencia en 29 países y voy darle el banderazo de salida. Tengo un invitado mega especial y quiero que vea el zoom con muchos amigos, ¿te puedo pedir de favor que te conectes? Es el XXXX a las XXX y solamente serán 15 a 20 minutos.</a:t>
            </a:r>
          </a:p>
          <a:p>
            <a:r>
              <a:rPr lang="es-MX" sz="3200" b="1" dirty="0">
                <a:solidFill>
                  <a:srgbClr val="4472C4"/>
                </a:solidFill>
              </a:rPr>
              <a:t>¿Cuento contigo cierto? Significaría mucho para mi.</a:t>
            </a:r>
          </a:p>
          <a:p>
            <a:pPr algn="ctr"/>
            <a:r>
              <a:rPr lang="es-MX" sz="2400" b="1" dirty="0">
                <a:solidFill>
                  <a:srgbClr val="FF0000"/>
                </a:solidFill>
              </a:rPr>
              <a:t>(Asegúrate de invitar a más de 100 personas)</a:t>
            </a:r>
          </a:p>
          <a:p>
            <a:endParaRPr lang="es-MX" sz="2400" dirty="0">
              <a:solidFill>
                <a:schemeClr val="accent2"/>
              </a:solidFill>
            </a:endParaRPr>
          </a:p>
        </p:txBody>
      </p:sp>
    </p:spTree>
    <p:extLst>
      <p:ext uri="{BB962C8B-B14F-4D97-AF65-F5344CB8AC3E}">
        <p14:creationId xmlns:p14="http://schemas.microsoft.com/office/powerpoint/2010/main" val="248697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76760" cy="769441"/>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Creación de Materiales</a:t>
            </a:r>
          </a:p>
        </p:txBody>
      </p:sp>
      <p:sp>
        <p:nvSpPr>
          <p:cNvPr id="11" name="CuadroTexto 10">
            <a:extLst>
              <a:ext uri="{FF2B5EF4-FFF2-40B4-BE49-F238E27FC236}">
                <a16:creationId xmlns:a16="http://schemas.microsoft.com/office/drawing/2014/main" id="{B2541BE8-6CCF-0446-9A39-FE6B55BA10CF}"/>
              </a:ext>
            </a:extLst>
          </p:cNvPr>
          <p:cNvSpPr txBox="1"/>
          <p:nvPr/>
        </p:nvSpPr>
        <p:spPr>
          <a:xfrm>
            <a:off x="0" y="1096781"/>
            <a:ext cx="12192000" cy="2923877"/>
          </a:xfrm>
          <a:prstGeom prst="rect">
            <a:avLst/>
          </a:prstGeom>
          <a:noFill/>
        </p:spPr>
        <p:txBody>
          <a:bodyPr wrap="square" rtlCol="0">
            <a:spAutoFit/>
          </a:bodyPr>
          <a:lstStyle/>
          <a:p>
            <a:r>
              <a:rPr lang="es-MX" sz="3200" b="1" dirty="0">
                <a:solidFill>
                  <a:srgbClr val="C55A11"/>
                </a:solidFill>
              </a:rPr>
              <a:t>Presentación de “Inauguración de Negocio en Línea”</a:t>
            </a:r>
          </a:p>
          <a:p>
            <a:pPr marL="457200" indent="-457200">
              <a:buFont typeface="Arial" panose="020B0604020202020204" pitchFamily="34" charset="0"/>
              <a:buChar char="•"/>
            </a:pPr>
            <a:r>
              <a:rPr lang="es-MX" sz="3200" b="1" dirty="0">
                <a:solidFill>
                  <a:srgbClr val="4472C4"/>
                </a:solidFill>
              </a:rPr>
              <a:t>Tener configurada la webshop</a:t>
            </a:r>
          </a:p>
          <a:p>
            <a:pPr marL="457200" indent="-457200">
              <a:buFont typeface="Arial" panose="020B0604020202020204" pitchFamily="34" charset="0"/>
              <a:buChar char="•"/>
            </a:pPr>
            <a:r>
              <a:rPr lang="es-MX" sz="3200" b="1" dirty="0">
                <a:solidFill>
                  <a:srgbClr val="4472C4"/>
                </a:solidFill>
              </a:rPr>
              <a:t>Screenshot para configurar las imágenes </a:t>
            </a:r>
          </a:p>
          <a:p>
            <a:pPr marL="457200" indent="-457200">
              <a:buFont typeface="Arial" panose="020B0604020202020204" pitchFamily="34" charset="0"/>
              <a:buChar char="•"/>
            </a:pPr>
            <a:r>
              <a:rPr lang="es-MX" sz="3200" b="1" dirty="0">
                <a:solidFill>
                  <a:srgbClr val="4472C4"/>
                </a:solidFill>
              </a:rPr>
              <a:t>Flyer de inauguración (por terminarse)</a:t>
            </a:r>
          </a:p>
          <a:p>
            <a:pPr marL="457200" indent="-457200">
              <a:buFont typeface="Arial" panose="020B0604020202020204" pitchFamily="34" charset="0"/>
              <a:buChar char="•"/>
            </a:pPr>
            <a:endParaRPr lang="es-MX" sz="3200" b="1" dirty="0">
              <a:solidFill>
                <a:srgbClr val="C55A11"/>
              </a:solidFill>
            </a:endParaRPr>
          </a:p>
          <a:p>
            <a:endParaRPr lang="es-MX" sz="2400" dirty="0">
              <a:solidFill>
                <a:schemeClr val="accent2"/>
              </a:solidFill>
            </a:endParaRPr>
          </a:p>
        </p:txBody>
      </p:sp>
    </p:spTree>
    <p:extLst>
      <p:ext uri="{BB962C8B-B14F-4D97-AF65-F5344CB8AC3E}">
        <p14:creationId xmlns:p14="http://schemas.microsoft.com/office/powerpoint/2010/main" val="63682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76760" cy="769441"/>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PASO 2</a:t>
            </a:r>
          </a:p>
        </p:txBody>
      </p:sp>
      <p:sp>
        <p:nvSpPr>
          <p:cNvPr id="8" name="CuadroTexto 7">
            <a:extLst>
              <a:ext uri="{FF2B5EF4-FFF2-40B4-BE49-F238E27FC236}">
                <a16:creationId xmlns:a16="http://schemas.microsoft.com/office/drawing/2014/main" id="{BCD5C072-DC46-324C-A19C-4EC3CE0773AA}"/>
              </a:ext>
            </a:extLst>
          </p:cNvPr>
          <p:cNvSpPr txBox="1"/>
          <p:nvPr/>
        </p:nvSpPr>
        <p:spPr>
          <a:xfrm>
            <a:off x="0" y="1373779"/>
            <a:ext cx="12176760" cy="2800767"/>
          </a:xfrm>
          <a:prstGeom prst="rect">
            <a:avLst/>
          </a:prstGeom>
          <a:noFill/>
        </p:spPr>
        <p:txBody>
          <a:bodyPr wrap="square" rtlCol="0">
            <a:spAutoFit/>
          </a:bodyPr>
          <a:lstStyle/>
          <a:p>
            <a:pPr marL="342900" indent="-342900">
              <a:buFontTx/>
              <a:buChar char="-"/>
            </a:pPr>
            <a:r>
              <a:rPr lang="es-MX" sz="6000" b="1" dirty="0">
                <a:solidFill>
                  <a:srgbClr val="C55A11"/>
                </a:solidFill>
              </a:rPr>
              <a:t>Preparación </a:t>
            </a:r>
            <a:r>
              <a:rPr lang="es-MX" sz="2800" b="1" dirty="0">
                <a:solidFill>
                  <a:srgbClr val="C55A11"/>
                </a:solidFill>
              </a:rPr>
              <a:t>(invitación, realizar materiales)</a:t>
            </a:r>
          </a:p>
          <a:p>
            <a:pPr marL="342900" indent="-342900">
              <a:buFontTx/>
              <a:buChar char="-"/>
            </a:pPr>
            <a:r>
              <a:rPr lang="es-MX" sz="6000" b="1" u="sng" dirty="0">
                <a:solidFill>
                  <a:srgbClr val="C55A11"/>
                </a:solidFill>
              </a:rPr>
              <a:t>Ejecución </a:t>
            </a:r>
            <a:r>
              <a:rPr lang="es-MX" sz="2800" b="1" u="sng" dirty="0">
                <a:solidFill>
                  <a:srgbClr val="C55A11"/>
                </a:solidFill>
              </a:rPr>
              <a:t>(inauguración 20 min max)</a:t>
            </a:r>
          </a:p>
          <a:p>
            <a:pPr marL="342900" indent="-342900">
              <a:buFontTx/>
              <a:buChar char="-"/>
            </a:pPr>
            <a:endParaRPr lang="es-MX" sz="3200" b="1" dirty="0">
              <a:solidFill>
                <a:srgbClr val="0070C0"/>
              </a:solidFill>
            </a:endParaRPr>
          </a:p>
          <a:p>
            <a:endParaRPr lang="es-MX" sz="2400" dirty="0">
              <a:solidFill>
                <a:schemeClr val="accent2"/>
              </a:solidFill>
            </a:endParaRPr>
          </a:p>
        </p:txBody>
      </p:sp>
    </p:spTree>
    <p:extLst>
      <p:ext uri="{BB962C8B-B14F-4D97-AF65-F5344CB8AC3E}">
        <p14:creationId xmlns:p14="http://schemas.microsoft.com/office/powerpoint/2010/main" val="275006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76760" cy="769441"/>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¿Cómo presentar?</a:t>
            </a:r>
          </a:p>
        </p:txBody>
      </p:sp>
      <p:sp>
        <p:nvSpPr>
          <p:cNvPr id="8" name="CuadroTexto 7">
            <a:extLst>
              <a:ext uri="{FF2B5EF4-FFF2-40B4-BE49-F238E27FC236}">
                <a16:creationId xmlns:a16="http://schemas.microsoft.com/office/drawing/2014/main" id="{BCD5C072-DC46-324C-A19C-4EC3CE0773AA}"/>
              </a:ext>
            </a:extLst>
          </p:cNvPr>
          <p:cNvSpPr txBox="1"/>
          <p:nvPr/>
        </p:nvSpPr>
        <p:spPr>
          <a:xfrm>
            <a:off x="0" y="1373779"/>
            <a:ext cx="12176760" cy="6840334"/>
          </a:xfrm>
          <a:prstGeom prst="rect">
            <a:avLst/>
          </a:prstGeom>
          <a:noFill/>
        </p:spPr>
        <p:txBody>
          <a:bodyPr wrap="square" rtlCol="0">
            <a:spAutoFit/>
          </a:bodyPr>
          <a:lstStyle/>
          <a:p>
            <a:pPr marL="342900" indent="-342900">
              <a:buFontTx/>
              <a:buChar char="-"/>
            </a:pPr>
            <a:r>
              <a:rPr lang="es-MX" sz="2000" b="1" dirty="0">
                <a:solidFill>
                  <a:srgbClr val="C55A11"/>
                </a:solidFill>
              </a:rPr>
              <a:t>Música 5 minutos antes y fondo</a:t>
            </a:r>
          </a:p>
          <a:p>
            <a:pPr marL="342900" indent="-342900">
              <a:buFontTx/>
              <a:buChar char="-"/>
            </a:pPr>
            <a:r>
              <a:rPr lang="es-MX" sz="2000" b="1" dirty="0">
                <a:solidFill>
                  <a:srgbClr val="C55A11"/>
                </a:solidFill>
              </a:rPr>
              <a:t>Inicia el BL, da la bienvenida y dice su ¿por qué? (1 minuto)</a:t>
            </a:r>
          </a:p>
          <a:p>
            <a:pPr marL="800100" lvl="1" indent="-342900">
              <a:buFont typeface="+mj-lt"/>
              <a:buAutoNum type="arabicPeriod"/>
            </a:pPr>
            <a:r>
              <a:rPr lang="es-MX" sz="1600" b="1" dirty="0">
                <a:solidFill>
                  <a:srgbClr val="C55A11"/>
                </a:solidFill>
              </a:rPr>
              <a:t>Nombre y qué se dedica </a:t>
            </a:r>
          </a:p>
          <a:p>
            <a:pPr marL="800100" lvl="1" indent="-342900">
              <a:buFont typeface="+mj-lt"/>
              <a:buAutoNum type="arabicPeriod"/>
            </a:pPr>
            <a:r>
              <a:rPr lang="es-MX" sz="1600" b="1" dirty="0">
                <a:solidFill>
                  <a:srgbClr val="C55A11"/>
                </a:solidFill>
              </a:rPr>
              <a:t>Por qué hace su negocio ACN</a:t>
            </a:r>
          </a:p>
          <a:p>
            <a:pPr marL="800100" lvl="1" indent="-342900">
              <a:buFont typeface="+mj-lt"/>
              <a:buAutoNum type="arabicPeriod"/>
            </a:pPr>
            <a:r>
              <a:rPr lang="es-MX" sz="1600" b="1" dirty="0">
                <a:solidFill>
                  <a:srgbClr val="C55A11"/>
                </a:solidFill>
              </a:rPr>
              <a:t>Lo que encontró aquí (o sus resultados)</a:t>
            </a:r>
          </a:p>
          <a:p>
            <a:pPr marL="800100" lvl="1" indent="-342900">
              <a:buFont typeface="+mj-lt"/>
              <a:buAutoNum type="arabicPeriod"/>
            </a:pPr>
            <a:r>
              <a:rPr lang="es-MX" sz="1600" b="1" dirty="0">
                <a:solidFill>
                  <a:srgbClr val="C55A11"/>
                </a:solidFill>
              </a:rPr>
              <a:t>Emoción del lanzamiento (o relanzamiento) y que hay un sistema de apoyo y soporte que siempre lo acompaña</a:t>
            </a:r>
          </a:p>
          <a:p>
            <a:pPr marL="285750" indent="-285750">
              <a:buFontTx/>
              <a:buChar char="-"/>
            </a:pPr>
            <a:r>
              <a:rPr lang="es-MX" sz="2000" b="1" dirty="0">
                <a:solidFill>
                  <a:srgbClr val="C55A11"/>
                </a:solidFill>
              </a:rPr>
              <a:t>Video de ACN </a:t>
            </a:r>
          </a:p>
          <a:p>
            <a:pPr marL="285750" indent="-285750">
              <a:buFontTx/>
              <a:buChar char="-"/>
            </a:pPr>
            <a:r>
              <a:rPr lang="es-MX" sz="2000" b="1" dirty="0">
                <a:solidFill>
                  <a:srgbClr val="C55A11"/>
                </a:solidFill>
              </a:rPr>
              <a:t>Edificación al Experto (45 segundos)</a:t>
            </a:r>
          </a:p>
          <a:p>
            <a:pPr marL="914400" lvl="1" indent="-457200">
              <a:buFont typeface="+mj-lt"/>
              <a:buAutoNum type="arabicPeriod"/>
            </a:pPr>
            <a:r>
              <a:rPr lang="es-MX" sz="1600" b="1" dirty="0">
                <a:solidFill>
                  <a:srgbClr val="C55A11"/>
                </a:solidFill>
              </a:rPr>
              <a:t>Éxito</a:t>
            </a:r>
          </a:p>
          <a:p>
            <a:pPr marL="914400" lvl="1" indent="-457200">
              <a:buFont typeface="+mj-lt"/>
              <a:buAutoNum type="arabicPeriod"/>
            </a:pPr>
            <a:r>
              <a:rPr lang="es-MX" sz="1600" b="1" dirty="0">
                <a:solidFill>
                  <a:srgbClr val="C55A11"/>
                </a:solidFill>
              </a:rPr>
              <a:t>Información</a:t>
            </a:r>
          </a:p>
          <a:p>
            <a:pPr marL="914400" lvl="1" indent="-457200">
              <a:buFont typeface="+mj-lt"/>
              <a:buAutoNum type="arabicPeriod"/>
            </a:pPr>
            <a:r>
              <a:rPr lang="es-MX" sz="1600" b="1" dirty="0">
                <a:solidFill>
                  <a:srgbClr val="C55A11"/>
                </a:solidFill>
              </a:rPr>
              <a:t>Ayuda </a:t>
            </a:r>
          </a:p>
          <a:p>
            <a:pPr marL="914400" lvl="1" indent="-457200">
              <a:buFont typeface="+mj-lt"/>
              <a:buAutoNum type="arabicPeriod"/>
            </a:pPr>
            <a:r>
              <a:rPr lang="es-MX" sz="1600" b="1" dirty="0">
                <a:solidFill>
                  <a:srgbClr val="C55A11"/>
                </a:solidFill>
              </a:rPr>
              <a:t>Diversión </a:t>
            </a:r>
          </a:p>
          <a:p>
            <a:pPr marL="342900" indent="-342900">
              <a:buFontTx/>
              <a:buChar char="-"/>
            </a:pPr>
            <a:r>
              <a:rPr lang="es-MX" sz="2000" b="1" dirty="0">
                <a:solidFill>
                  <a:srgbClr val="C55A11"/>
                </a:solidFill>
              </a:rPr>
              <a:t>Experto testimonio de 45 segundos </a:t>
            </a:r>
          </a:p>
          <a:p>
            <a:pPr marL="342900" indent="-342900">
              <a:buFontTx/>
              <a:buChar char="-"/>
            </a:pPr>
            <a:r>
              <a:rPr lang="es-MX" sz="2000" b="1" dirty="0">
                <a:solidFill>
                  <a:srgbClr val="C55A11"/>
                </a:solidFill>
              </a:rPr>
              <a:t>Cuadrante del flujo del dinero y mencionar mucho el nombre del BL y lo importante de estar ahí</a:t>
            </a:r>
          </a:p>
          <a:p>
            <a:pPr marL="342900" indent="-342900">
              <a:buFontTx/>
              <a:buChar char="-"/>
            </a:pPr>
            <a:r>
              <a:rPr lang="es-MX" sz="2000" b="1" dirty="0">
                <a:solidFill>
                  <a:srgbClr val="C55A11"/>
                </a:solidFill>
              </a:rPr>
              <a:t>Se enseña lo que ofrecemos en su país</a:t>
            </a:r>
          </a:p>
          <a:p>
            <a:pPr marL="342900" indent="-342900">
              <a:buFontTx/>
              <a:buChar char="-"/>
            </a:pPr>
            <a:r>
              <a:rPr lang="es-MX" sz="2000" b="1" dirty="0">
                <a:solidFill>
                  <a:srgbClr val="C55A11"/>
                </a:solidFill>
              </a:rPr>
              <a:t>Contexto de lo que ofrecemos en el mundo </a:t>
            </a:r>
          </a:p>
          <a:p>
            <a:pPr marL="342900" indent="-342900">
              <a:buFontTx/>
              <a:buChar char="-"/>
            </a:pPr>
            <a:endParaRPr lang="es-MX" sz="2000" b="1" dirty="0">
              <a:solidFill>
                <a:srgbClr val="C55A11"/>
              </a:solidFill>
            </a:endParaRPr>
          </a:p>
          <a:p>
            <a:pPr marL="285750" indent="-285750">
              <a:buFontTx/>
              <a:buChar char="-"/>
            </a:pPr>
            <a:endParaRPr lang="es-MX" sz="2000" b="1" dirty="0">
              <a:solidFill>
                <a:srgbClr val="C55A11"/>
              </a:solidFill>
            </a:endParaRPr>
          </a:p>
          <a:p>
            <a:pPr marL="285750" indent="-285750">
              <a:buFontTx/>
              <a:buChar char="-"/>
            </a:pPr>
            <a:endParaRPr lang="es-MX" sz="1600" b="1" dirty="0">
              <a:solidFill>
                <a:srgbClr val="C55A11"/>
              </a:solidFill>
            </a:endParaRPr>
          </a:p>
          <a:p>
            <a:pPr marL="800100" lvl="1" indent="-342900">
              <a:buFont typeface="+mj-lt"/>
              <a:buAutoNum type="arabicPeriod"/>
            </a:pPr>
            <a:endParaRPr lang="es-MX" sz="1050" b="1" dirty="0">
              <a:solidFill>
                <a:srgbClr val="C55A11"/>
              </a:solidFill>
            </a:endParaRPr>
          </a:p>
          <a:p>
            <a:pPr marL="342900" indent="-342900">
              <a:buFontTx/>
              <a:buChar char="-"/>
            </a:pPr>
            <a:endParaRPr lang="es-MX" sz="2800" b="1" dirty="0">
              <a:solidFill>
                <a:srgbClr val="C55A11"/>
              </a:solidFill>
            </a:endParaRPr>
          </a:p>
          <a:p>
            <a:pPr marL="342900" indent="-342900">
              <a:buFontTx/>
              <a:buChar char="-"/>
            </a:pPr>
            <a:endParaRPr lang="es-MX" sz="3200" b="1" dirty="0">
              <a:solidFill>
                <a:srgbClr val="0070C0"/>
              </a:solidFill>
            </a:endParaRPr>
          </a:p>
          <a:p>
            <a:endParaRPr lang="es-MX" sz="2400" dirty="0">
              <a:solidFill>
                <a:schemeClr val="accent2"/>
              </a:solidFill>
            </a:endParaRPr>
          </a:p>
        </p:txBody>
      </p:sp>
    </p:spTree>
    <p:extLst>
      <p:ext uri="{BB962C8B-B14F-4D97-AF65-F5344CB8AC3E}">
        <p14:creationId xmlns:p14="http://schemas.microsoft.com/office/powerpoint/2010/main" val="423457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76760" cy="769441"/>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¿Cómo presentar?</a:t>
            </a:r>
          </a:p>
        </p:txBody>
      </p:sp>
      <p:sp>
        <p:nvSpPr>
          <p:cNvPr id="8" name="CuadroTexto 7">
            <a:extLst>
              <a:ext uri="{FF2B5EF4-FFF2-40B4-BE49-F238E27FC236}">
                <a16:creationId xmlns:a16="http://schemas.microsoft.com/office/drawing/2014/main" id="{BCD5C072-DC46-324C-A19C-4EC3CE0773AA}"/>
              </a:ext>
            </a:extLst>
          </p:cNvPr>
          <p:cNvSpPr txBox="1"/>
          <p:nvPr/>
        </p:nvSpPr>
        <p:spPr>
          <a:xfrm>
            <a:off x="0" y="1373779"/>
            <a:ext cx="12176760" cy="4647426"/>
          </a:xfrm>
          <a:prstGeom prst="rect">
            <a:avLst/>
          </a:prstGeom>
          <a:noFill/>
        </p:spPr>
        <p:txBody>
          <a:bodyPr wrap="square" rtlCol="0">
            <a:spAutoFit/>
          </a:bodyPr>
          <a:lstStyle/>
          <a:p>
            <a:pPr marL="342900" indent="-342900">
              <a:buFontTx/>
              <a:buChar char="-"/>
            </a:pPr>
            <a:r>
              <a:rPr lang="es-MX" sz="2000" b="1" dirty="0">
                <a:solidFill>
                  <a:srgbClr val="C55A11"/>
                </a:solidFill>
              </a:rPr>
              <a:t>Contexto de cómo ganamos como empresarios</a:t>
            </a:r>
          </a:p>
          <a:p>
            <a:pPr marL="342900" indent="-342900">
              <a:buFontTx/>
              <a:buChar char="-"/>
            </a:pPr>
            <a:r>
              <a:rPr lang="es-MX" sz="2000" b="1" dirty="0">
                <a:solidFill>
                  <a:srgbClr val="C55A11"/>
                </a:solidFill>
              </a:rPr>
              <a:t>Y que por estár ahí hay dos maneras en las cuales puede ser parte de esto</a:t>
            </a:r>
          </a:p>
          <a:p>
            <a:pPr marL="342900" indent="-342900">
              <a:buFontTx/>
              <a:buChar char="-"/>
            </a:pPr>
            <a:r>
              <a:rPr lang="es-MX" sz="2000" b="1" dirty="0">
                <a:solidFill>
                  <a:srgbClr val="C55A11"/>
                </a:solidFill>
              </a:rPr>
              <a:t>Cliente o BL (si son menos de 5, se podrá preguntar directo, más de 6 se hace el cierre en general)</a:t>
            </a:r>
          </a:p>
          <a:p>
            <a:pPr marL="342900" indent="-342900">
              <a:buFontTx/>
              <a:buChar char="-"/>
            </a:pPr>
            <a:r>
              <a:rPr lang="es-MX" sz="2000" b="1" dirty="0">
                <a:solidFill>
                  <a:srgbClr val="C55A11"/>
                </a:solidFill>
              </a:rPr>
              <a:t>Siguiente paso</a:t>
            </a:r>
          </a:p>
          <a:p>
            <a:pPr marL="342900" indent="-342900">
              <a:buFontTx/>
              <a:buChar char="-"/>
            </a:pPr>
            <a:r>
              <a:rPr lang="es-MX" sz="2000" b="1" dirty="0">
                <a:solidFill>
                  <a:srgbClr val="C55A11"/>
                </a:solidFill>
              </a:rPr>
              <a:t>EL EXPERTO HACE EL CIERRE </a:t>
            </a:r>
          </a:p>
          <a:p>
            <a:pPr marL="342900" indent="-342900">
              <a:buFontTx/>
              <a:buChar char="-"/>
            </a:pPr>
            <a:r>
              <a:rPr lang="es-MX" sz="2000" b="1" dirty="0">
                <a:solidFill>
                  <a:srgbClr val="C55A11"/>
                </a:solidFill>
              </a:rPr>
              <a:t>Y el BL despide la sala diciendo lo que le hizo sentido…</a:t>
            </a:r>
          </a:p>
          <a:p>
            <a:pPr marL="342900" indent="-342900">
              <a:buFontTx/>
              <a:buChar char="-"/>
            </a:pPr>
            <a:endParaRPr lang="es-MX" sz="2000" b="1" dirty="0">
              <a:solidFill>
                <a:srgbClr val="C55A11"/>
              </a:solidFill>
            </a:endParaRPr>
          </a:p>
          <a:p>
            <a:pPr marL="342900" indent="-342900">
              <a:buFontTx/>
              <a:buChar char="-"/>
            </a:pPr>
            <a:endParaRPr lang="es-MX" sz="2000" b="1" dirty="0">
              <a:solidFill>
                <a:srgbClr val="C55A11"/>
              </a:solidFill>
            </a:endParaRPr>
          </a:p>
          <a:p>
            <a:endParaRPr lang="es-MX" sz="2000" b="1" dirty="0">
              <a:solidFill>
                <a:srgbClr val="C55A11"/>
              </a:solidFill>
            </a:endParaRPr>
          </a:p>
          <a:p>
            <a:pPr marL="342900" indent="-342900">
              <a:buFontTx/>
              <a:buChar char="-"/>
            </a:pPr>
            <a:endParaRPr lang="es-MX" sz="2000" b="1" dirty="0">
              <a:solidFill>
                <a:srgbClr val="C55A11"/>
              </a:solidFill>
            </a:endParaRPr>
          </a:p>
          <a:p>
            <a:pPr marL="342900" indent="-342900">
              <a:buFontTx/>
              <a:buChar char="-"/>
            </a:pPr>
            <a:endParaRPr lang="es-MX" sz="2000" b="1" dirty="0">
              <a:solidFill>
                <a:srgbClr val="C55A11"/>
              </a:solidFill>
            </a:endParaRPr>
          </a:p>
          <a:p>
            <a:r>
              <a:rPr lang="es-MX" sz="2000" b="1" dirty="0">
                <a:solidFill>
                  <a:srgbClr val="0070C0"/>
                </a:solidFill>
              </a:rPr>
              <a:t>MUCHO MIEDO A PERDER</a:t>
            </a:r>
          </a:p>
          <a:p>
            <a:r>
              <a:rPr lang="es-MX" sz="2000" b="1" dirty="0">
                <a:solidFill>
                  <a:srgbClr val="0070C0"/>
                </a:solidFill>
              </a:rPr>
              <a:t>MUCHO VALOR EN LA EXPANSIÓN</a:t>
            </a:r>
          </a:p>
          <a:p>
            <a:r>
              <a:rPr lang="es-MX" sz="2000" b="1" dirty="0">
                <a:solidFill>
                  <a:srgbClr val="0070C0"/>
                </a:solidFill>
              </a:rPr>
              <a:t>QUE LA GENTE LE AVISE AL BL SOBRE SU SIGUIENTE PASO</a:t>
            </a:r>
          </a:p>
          <a:p>
            <a:endParaRPr lang="es-MX" sz="1600" b="1" dirty="0">
              <a:solidFill>
                <a:srgbClr val="C55A11"/>
              </a:solidFill>
            </a:endParaRPr>
          </a:p>
        </p:txBody>
      </p:sp>
    </p:spTree>
    <p:extLst>
      <p:ext uri="{BB962C8B-B14F-4D97-AF65-F5344CB8AC3E}">
        <p14:creationId xmlns:p14="http://schemas.microsoft.com/office/powerpoint/2010/main" val="323226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29AE30-97A6-2E43-87A2-54D1DDF1BC92}"/>
              </a:ext>
            </a:extLst>
          </p:cNvPr>
          <p:cNvSpPr/>
          <p:nvPr/>
        </p:nvSpPr>
        <p:spPr>
          <a:xfrm>
            <a:off x="-92765" y="6176963"/>
            <a:ext cx="12284765" cy="6810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23EB92AB-4303-0D4A-948F-7DB7ECC9AAEF}"/>
              </a:ext>
            </a:extLst>
          </p:cNvPr>
          <p:cNvPicPr>
            <a:picLocks noChangeAspect="1"/>
          </p:cNvPicPr>
          <p:nvPr/>
        </p:nvPicPr>
        <p:blipFill rotWithShape="1">
          <a:blip r:embed="rId2"/>
          <a:srcRect t="32657" b="42029"/>
          <a:stretch/>
        </p:blipFill>
        <p:spPr>
          <a:xfrm>
            <a:off x="9753600" y="6285816"/>
            <a:ext cx="2368826" cy="599645"/>
          </a:xfrm>
          <a:prstGeom prst="rect">
            <a:avLst/>
          </a:prstGeom>
        </p:spPr>
      </p:pic>
      <p:sp>
        <p:nvSpPr>
          <p:cNvPr id="7" name="CuadroTexto 6">
            <a:extLst>
              <a:ext uri="{FF2B5EF4-FFF2-40B4-BE49-F238E27FC236}">
                <a16:creationId xmlns:a16="http://schemas.microsoft.com/office/drawing/2014/main" id="{58FF094D-5D95-0B47-ADC7-75EF4AA08A87}"/>
              </a:ext>
            </a:extLst>
          </p:cNvPr>
          <p:cNvSpPr txBox="1"/>
          <p:nvPr/>
        </p:nvSpPr>
        <p:spPr>
          <a:xfrm>
            <a:off x="0" y="140805"/>
            <a:ext cx="12176760" cy="769441"/>
          </a:xfrm>
          <a:prstGeom prst="rect">
            <a:avLst/>
          </a:prstGeom>
          <a:noFill/>
        </p:spPr>
        <p:txBody>
          <a:bodyPr wrap="square" rtlCol="0">
            <a:spAutoFit/>
          </a:bodyPr>
          <a:lstStyle/>
          <a:p>
            <a:pPr algn="ctr"/>
            <a:r>
              <a:rPr lang="es-MX" sz="4400" b="1" dirty="0">
                <a:solidFill>
                  <a:srgbClr val="0070C0"/>
                </a:solidFill>
                <a:latin typeface="STARWARS" panose="020B0A04020102020204" pitchFamily="34" charset="0"/>
              </a:rPr>
              <a:t>PASO 3</a:t>
            </a:r>
          </a:p>
        </p:txBody>
      </p:sp>
      <p:sp>
        <p:nvSpPr>
          <p:cNvPr id="8" name="CuadroTexto 7">
            <a:extLst>
              <a:ext uri="{FF2B5EF4-FFF2-40B4-BE49-F238E27FC236}">
                <a16:creationId xmlns:a16="http://schemas.microsoft.com/office/drawing/2014/main" id="{BCD5C072-DC46-324C-A19C-4EC3CE0773AA}"/>
              </a:ext>
            </a:extLst>
          </p:cNvPr>
          <p:cNvSpPr txBox="1"/>
          <p:nvPr/>
        </p:nvSpPr>
        <p:spPr>
          <a:xfrm>
            <a:off x="0" y="1373779"/>
            <a:ext cx="12176760" cy="3724096"/>
          </a:xfrm>
          <a:prstGeom prst="rect">
            <a:avLst/>
          </a:prstGeom>
          <a:noFill/>
        </p:spPr>
        <p:txBody>
          <a:bodyPr wrap="square" rtlCol="0">
            <a:spAutoFit/>
          </a:bodyPr>
          <a:lstStyle/>
          <a:p>
            <a:pPr marL="342900" indent="-342900">
              <a:buFontTx/>
              <a:buChar char="-"/>
            </a:pPr>
            <a:r>
              <a:rPr lang="es-MX" sz="6000" b="1" dirty="0">
                <a:solidFill>
                  <a:srgbClr val="C55A11"/>
                </a:solidFill>
              </a:rPr>
              <a:t>Preparación </a:t>
            </a:r>
            <a:r>
              <a:rPr lang="es-MX" sz="2800" b="1" dirty="0">
                <a:solidFill>
                  <a:srgbClr val="C55A11"/>
                </a:solidFill>
              </a:rPr>
              <a:t>(invitación, realizar materiales)</a:t>
            </a:r>
          </a:p>
          <a:p>
            <a:pPr marL="342900" indent="-342900">
              <a:buFontTx/>
              <a:buChar char="-"/>
            </a:pPr>
            <a:r>
              <a:rPr lang="es-MX" sz="6000" b="1" dirty="0">
                <a:solidFill>
                  <a:srgbClr val="C55A11"/>
                </a:solidFill>
              </a:rPr>
              <a:t>Ejecución </a:t>
            </a:r>
            <a:r>
              <a:rPr lang="es-MX" sz="2800" b="1" dirty="0">
                <a:solidFill>
                  <a:srgbClr val="C55A11"/>
                </a:solidFill>
              </a:rPr>
              <a:t>(inauguración 20 min max)</a:t>
            </a:r>
          </a:p>
          <a:p>
            <a:pPr marL="342900" indent="-342900">
              <a:buFontTx/>
              <a:buChar char="-"/>
            </a:pPr>
            <a:r>
              <a:rPr lang="es-MX" sz="6000" b="1" u="sng" dirty="0">
                <a:solidFill>
                  <a:srgbClr val="C55A11"/>
                </a:solidFill>
              </a:rPr>
              <a:t>Cierre </a:t>
            </a:r>
            <a:r>
              <a:rPr lang="es-MX" sz="2800" b="1" u="sng" dirty="0">
                <a:solidFill>
                  <a:srgbClr val="C55A11"/>
                </a:solidFill>
              </a:rPr>
              <a:t>(Hacer clientes, llevarlos a presentación de negocio)</a:t>
            </a:r>
          </a:p>
          <a:p>
            <a:pPr marL="342900" indent="-342900">
              <a:buFontTx/>
              <a:buChar char="-"/>
            </a:pPr>
            <a:endParaRPr lang="es-MX" sz="3200" b="1" dirty="0">
              <a:solidFill>
                <a:srgbClr val="0070C0"/>
              </a:solidFill>
            </a:endParaRPr>
          </a:p>
          <a:p>
            <a:endParaRPr lang="es-MX" sz="2400" dirty="0">
              <a:solidFill>
                <a:schemeClr val="accent2"/>
              </a:solidFill>
            </a:endParaRPr>
          </a:p>
        </p:txBody>
      </p:sp>
    </p:spTree>
    <p:extLst>
      <p:ext uri="{BB962C8B-B14F-4D97-AF65-F5344CB8AC3E}">
        <p14:creationId xmlns:p14="http://schemas.microsoft.com/office/powerpoint/2010/main" val="279983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7240</TotalTime>
  <Words>801</Words>
  <Application>Microsoft Macintosh PowerPoint</Application>
  <PresentationFormat>Panorámica</PresentationFormat>
  <Paragraphs>98</Paragraphs>
  <Slides>15</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Calibri Light</vt:lpstr>
      <vt:lpstr>Lucida Console</vt:lpstr>
      <vt:lpstr>STARWARS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Guillermo Tajonar</dc:creator>
  <cp:lastModifiedBy>Guillermo Tajonar</cp:lastModifiedBy>
  <cp:revision>63</cp:revision>
  <dcterms:created xsi:type="dcterms:W3CDTF">2019-04-02T20:00:44Z</dcterms:created>
  <dcterms:modified xsi:type="dcterms:W3CDTF">2021-07-22T14:50:44Z</dcterms:modified>
</cp:coreProperties>
</file>