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75" r:id="rId3"/>
    <p:sldId id="410" r:id="rId4"/>
    <p:sldId id="812" r:id="rId5"/>
    <p:sldId id="411" r:id="rId6"/>
    <p:sldId id="1423" r:id="rId7"/>
    <p:sldId id="811" r:id="rId8"/>
    <p:sldId id="575" r:id="rId9"/>
    <p:sldId id="578" r:id="rId10"/>
    <p:sldId id="813" r:id="rId11"/>
    <p:sldId id="582" r:id="rId12"/>
    <p:sldId id="583" r:id="rId13"/>
    <p:sldId id="1424" r:id="rId14"/>
    <p:sldId id="815" r:id="rId15"/>
    <p:sldId id="585" r:id="rId16"/>
    <p:sldId id="586" r:id="rId17"/>
    <p:sldId id="587" r:id="rId18"/>
    <p:sldId id="588" r:id="rId19"/>
    <p:sldId id="589" r:id="rId20"/>
    <p:sldId id="584" r:id="rId21"/>
    <p:sldId id="572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  <p15:guide id="4" pos="6516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52D"/>
    <a:srgbClr val="FFFFFF"/>
    <a:srgbClr val="9F2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91"/>
      </p:cViewPr>
      <p:guideLst>
        <p:guide orient="horz" pos="2183"/>
        <p:guide pos="3840"/>
        <p:guide orient="horz" pos="640"/>
        <p:guide pos="6516"/>
        <p:guide orient="horz" pos="37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7A10-ECD3-4C6F-848A-7FAC33668479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FFC99-71C1-441D-AA22-A936872F1D3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01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A229-1AC0-4CE4-B6C0-BBFD00CF881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947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Y para lo que estamos aquí el día de hoy, les queremos presentar el NEGOCIO MULTINACIONAL EN LÍNEA DE XXXXXXX</a:t>
            </a:r>
          </a:p>
          <a:p>
            <a:r>
              <a:rPr lang="es-ES_tradnl" dirty="0"/>
              <a:t>Así es como se ve su navegador multinacional, como pueden ver, así está su nombre y actualmente ofrecemos estos servicios</a:t>
            </a:r>
          </a:p>
          <a:p>
            <a:r>
              <a:rPr lang="es-ES_tradnl" dirty="0"/>
              <a:t>Esta página es sumamente poderosa ya que le permite a XXXX hacer clientes SIN LÍMITE por los 29 países en los cuales tenemos servicios, sabiendo también que estamos en plena expansión a Latinoamérica y seguirá siendo abierta año con año.</a:t>
            </a:r>
          </a:p>
          <a:p>
            <a:r>
              <a:rPr lang="es-ES_tradnl" dirty="0"/>
              <a:t>Vamos a explorar el primer servicio muy rápidamente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5D689-BC4B-46A0-B3F2-AF076275C41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3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5D689-BC4B-46A0-B3F2-AF076275C41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12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636C6-3687-2139-E93C-CECCBF399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1C7DA5-2B43-1E98-4407-9B557A3A6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FF3466-521C-8EE7-FAB5-A4978A57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0FECB-159B-FDF1-5D90-9B57CBFC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378D0-EB64-FB4F-0560-31547CEB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72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24095-9EA6-F459-2BD7-CA76BFA7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54C0C0-EBCB-38A6-A0C2-B92F7C9A0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6CC787-08FB-C8C8-FA68-9947373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68A7-F481-E101-AC50-D88EAB8F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F167F6-AA4F-882E-3F06-387FA9BB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64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9D7A78-3D3E-2D92-103A-F5511B9E2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822C1D-96F4-4AE1-862D-F985B7531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1DFC7-9F05-7A50-36A4-DF016772A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BD5FB-C073-D1AF-59FB-0333BC42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29518A-7576-065F-DB2C-E68E3602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908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5E8D8-8BF1-306D-7093-EE18BFE9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D9347F-3305-412C-F524-28FD3E0C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5699DA-AEE1-79B4-36A9-96230444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2A18A-4C39-C1E8-F529-DF94007A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D81A83-CFDC-7D51-080B-AA4182D5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977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CEBEC-4D52-6B92-4506-74E3CB95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D52192-89EE-AFE3-32EE-5991B9EB7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77FF9A-4FD0-E820-B2D5-0BDAECE7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E20952-9389-0876-FF71-D5314C34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2BDCC-D953-711E-ECE1-000F29F5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813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961FB-CABD-7B35-60F5-6FE29A92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9CFD47-8CF1-2BEB-B1C5-B81D8D373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25EB95-AD6B-2D27-9BB2-9650AAE56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C78CD2-F5BF-629C-E51B-AD748D31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B57B1F-3DAA-E95C-549B-70CD9B1E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4B8013-6BAA-AF55-9ED9-CB756E22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254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E33AE-813F-763E-8C5C-5AD6089F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B204C5-0451-D3B3-799F-37F57FE8D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716A31-F75B-0AC3-B59B-32792FB54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16D28A-FF67-1501-C276-12632CEE8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6E231B-0FC2-19EC-F6D3-14D919B53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C606D8C-BD28-2D25-E78B-1EA57F72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30FDD8-DFC8-97D3-1331-353FAA0C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D0E257-25C9-60BB-33E6-CD63CF3F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293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A38B0-1F52-0AD2-8E89-91B9CA72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B358A1-BC6E-231F-7463-AE4CECB2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752C5E-8F41-6D2A-825D-42689367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669BC7-B91F-8D7D-592E-4DE1B751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150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49DE27-B6F7-6F53-D396-A8DAA889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53147C-3BA7-289A-F75C-24D5CA0E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280411-C7A8-1219-E0B0-A4DBF534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68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8B489-A5D7-6B44-E5AA-2B55CA4D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00E714-B3FB-BB3F-C1DB-516ED0A6B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78CF06-D18C-8595-7129-7608DDA2C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8B5BE5-5918-66ED-41DB-A45FA2B3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5B5560-3031-DDAE-5DD9-82CC82C1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A23596-BE53-3A99-21DC-9DAA2A27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152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384F2-88F6-9640-4FC1-106E3AFB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CD9C44-B41B-ED61-F7C0-627493F37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0CAB5A-913B-8477-D41A-8A4535059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682FE2-9C50-715D-6E46-988D6190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A535E2-DC41-7B78-F933-6E78A378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1A5D04-0B7F-8142-96BF-52511CE6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51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C14E11-9D36-0B13-78DB-654B2D67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C177E0-F600-30F1-8C2C-5B240D9C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0FEE04-026B-4D97-1373-62C4CE62D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851B6-1D32-407C-92E6-99CF35692D53}" type="datetimeFigureOut">
              <a:rPr lang="es-MX" smtClean="0"/>
              <a:t>03/01/2023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73839-B23D-7C60-0877-C0F442E75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79ADDB-2409-D723-063E-6B6DB3921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447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jpg"/><Relationship Id="rId21" Type="http://schemas.openxmlformats.org/officeDocument/2006/relationships/image" Target="../media/image28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tif"/><Relationship Id="rId19" Type="http://schemas.openxmlformats.org/officeDocument/2006/relationships/image" Target="../media/image26.png"/><Relationship Id="rId4" Type="http://schemas.openxmlformats.org/officeDocument/2006/relationships/image" Target="../media/image12.tiff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25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5.png"/><Relationship Id="rId5" Type="http://schemas.openxmlformats.org/officeDocument/2006/relationships/image" Target="../media/image61.jpeg"/><Relationship Id="rId10" Type="http://schemas.openxmlformats.org/officeDocument/2006/relationships/image" Target="../media/image26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53.svg"/><Relationship Id="rId5" Type="http://schemas.openxmlformats.org/officeDocument/2006/relationships/image" Target="../media/image70.svg"/><Relationship Id="rId10" Type="http://schemas.openxmlformats.org/officeDocument/2006/relationships/image" Target="../media/image52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5.svg"/><Relationship Id="rId7" Type="http://schemas.openxmlformats.org/officeDocument/2006/relationships/image" Target="../media/image7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9562E6E-59ED-C674-A01F-4C660C06B950}"/>
              </a:ext>
            </a:extLst>
          </p:cNvPr>
          <p:cNvSpPr txBox="1"/>
          <p:nvPr/>
        </p:nvSpPr>
        <p:spPr>
          <a:xfrm>
            <a:off x="244961" y="186024"/>
            <a:ext cx="39325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>
                <a:latin typeface="+mj-lt"/>
              </a:rPr>
              <a:t>Imagina</a:t>
            </a:r>
            <a:r>
              <a:rPr lang="es-MX" sz="2600" dirty="0"/>
              <a:t> tu propio </a:t>
            </a:r>
            <a:r>
              <a:rPr lang="es-MX" sz="2600" dirty="0">
                <a:solidFill>
                  <a:srgbClr val="9F26B5"/>
                </a:solidFill>
                <a:latin typeface="+mj-lt"/>
              </a:rPr>
              <a:t>negocio en línea, </a:t>
            </a:r>
          </a:p>
          <a:p>
            <a:r>
              <a:rPr lang="es-MX" sz="2600" dirty="0">
                <a:solidFill>
                  <a:srgbClr val="9F26B5"/>
                </a:solidFill>
                <a:latin typeface="+mj-lt"/>
              </a:rPr>
              <a:t>CON ALCANCE GLOBAL</a:t>
            </a:r>
            <a:r>
              <a:rPr lang="es-MX" sz="2600" dirty="0">
                <a:latin typeface="+mj-lt"/>
              </a:rPr>
              <a:t> </a:t>
            </a:r>
            <a:r>
              <a:rPr lang="es-MX" sz="2600" dirty="0"/>
              <a:t>generando ingresos de </a:t>
            </a:r>
            <a:r>
              <a:rPr lang="es-MX" sz="2600" dirty="0">
                <a:latin typeface="+mj-lt"/>
              </a:rPr>
              <a:t>servicios que todo mundo paga y necesita…</a:t>
            </a:r>
          </a:p>
        </p:txBody>
      </p:sp>
      <p:pic>
        <p:nvPicPr>
          <p:cNvPr id="12" name="Imagen 11" descr="Imagen en blanco y negro de una cámara fotográfica&#10;&#10;Descripción generada automáticamente con confianza baja">
            <a:extLst>
              <a:ext uri="{FF2B5EF4-FFF2-40B4-BE49-F238E27FC236}">
                <a16:creationId xmlns:a16="http://schemas.microsoft.com/office/drawing/2014/main" id="{1DA9B872-11B7-83ED-96C0-67B1130E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4" y="5985223"/>
            <a:ext cx="617487" cy="617487"/>
          </a:xfrm>
          <a:prstGeom prst="rect">
            <a:avLst/>
          </a:prstGeom>
        </p:spPr>
      </p:pic>
      <p:pic>
        <p:nvPicPr>
          <p:cNvPr id="14" name="Imagen 13" descr="Celular con pantalla encendida&#10;&#10;Descripción generada automáticamente">
            <a:extLst>
              <a:ext uri="{FF2B5EF4-FFF2-40B4-BE49-F238E27FC236}">
                <a16:creationId xmlns:a16="http://schemas.microsoft.com/office/drawing/2014/main" id="{AF8FC113-5B97-BD58-99E4-3C3E1B45A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98" y="5890087"/>
            <a:ext cx="688036" cy="688036"/>
          </a:xfrm>
          <a:prstGeom prst="rect">
            <a:avLst/>
          </a:prstGeom>
        </p:spPr>
      </p:pic>
      <p:pic>
        <p:nvPicPr>
          <p:cNvPr id="16" name="Imagen 15" descr="Una pantalla de un celular&#10;&#10;Descripción generada automáticamente">
            <a:extLst>
              <a:ext uri="{FF2B5EF4-FFF2-40B4-BE49-F238E27FC236}">
                <a16:creationId xmlns:a16="http://schemas.microsoft.com/office/drawing/2014/main" id="{5BEA1801-EA53-3E64-9656-827E72A40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1" y="5949950"/>
            <a:ext cx="688036" cy="688036"/>
          </a:xfrm>
          <a:prstGeom prst="rect">
            <a:avLst/>
          </a:prstGeom>
        </p:spPr>
      </p:pic>
      <p:pic>
        <p:nvPicPr>
          <p:cNvPr id="18" name="Imagen 17" descr="Imagen que contiene tabla, interior, café, taza&#10;&#10;Descripción generada automáticamente">
            <a:extLst>
              <a:ext uri="{FF2B5EF4-FFF2-40B4-BE49-F238E27FC236}">
                <a16:creationId xmlns:a16="http://schemas.microsoft.com/office/drawing/2014/main" id="{CF153F15-C571-BB36-94D1-6C24D5ACC3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6"/>
          <a:stretch/>
        </p:blipFill>
        <p:spPr>
          <a:xfrm>
            <a:off x="6598080" y="6206899"/>
            <a:ext cx="688036" cy="431086"/>
          </a:xfrm>
          <a:prstGeom prst="rect">
            <a:avLst/>
          </a:prstGeom>
        </p:spPr>
      </p:pic>
      <p:pic>
        <p:nvPicPr>
          <p:cNvPr id="20" name="Imagen 19" descr="Un celular encim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418C9BC4-2F41-A336-7CF0-C366BA1F9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18" y="5985223"/>
            <a:ext cx="688036" cy="688036"/>
          </a:xfrm>
          <a:prstGeom prst="rect">
            <a:avLst/>
          </a:prstGeom>
        </p:spPr>
      </p:pic>
      <p:pic>
        <p:nvPicPr>
          <p:cNvPr id="22" name="Imagen 21" descr="Un florero de cerámica&#10;&#10;Descripción generada automáticamente con confianza baja">
            <a:extLst>
              <a:ext uri="{FF2B5EF4-FFF2-40B4-BE49-F238E27FC236}">
                <a16:creationId xmlns:a16="http://schemas.microsoft.com/office/drawing/2014/main" id="{DF62F82D-5F91-84C2-EA6A-F71370EE61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16" y="5949949"/>
            <a:ext cx="688036" cy="688036"/>
          </a:xfrm>
          <a:prstGeom prst="rect">
            <a:avLst/>
          </a:prstGeom>
        </p:spPr>
      </p:pic>
      <p:pic>
        <p:nvPicPr>
          <p:cNvPr id="26" name="Imagen 25" descr="Imagen que contiene tabla, interior, sostener, pequeño&#10;&#10;Descripción generada automáticamente">
            <a:extLst>
              <a:ext uri="{FF2B5EF4-FFF2-40B4-BE49-F238E27FC236}">
                <a16:creationId xmlns:a16="http://schemas.microsoft.com/office/drawing/2014/main" id="{89DB517C-0F9C-823E-8B6C-BBA387028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36" y="6082777"/>
            <a:ext cx="925148" cy="519933"/>
          </a:xfrm>
          <a:prstGeom prst="rect">
            <a:avLst/>
          </a:prstGeom>
        </p:spPr>
      </p:pic>
      <p:pic>
        <p:nvPicPr>
          <p:cNvPr id="28" name="Imagen 2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83E8E9F-0FD1-32AE-B85B-8BF0195AC1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07" y="5797550"/>
            <a:ext cx="992835" cy="992835"/>
          </a:xfrm>
          <a:prstGeom prst="rect">
            <a:avLst/>
          </a:prstGeom>
        </p:spPr>
      </p:pic>
      <p:pic>
        <p:nvPicPr>
          <p:cNvPr id="3" name="Imagen 2" descr="Imagen digital de un barco&#10;&#10;Descripción generada automáticamente con confianza media">
            <a:extLst>
              <a:ext uri="{FF2B5EF4-FFF2-40B4-BE49-F238E27FC236}">
                <a16:creationId xmlns:a16="http://schemas.microsoft.com/office/drawing/2014/main" id="{8992C40A-B627-2AA2-8120-EEF2CAE93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81" y="6037113"/>
            <a:ext cx="832857" cy="5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66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DE800C0-2006-70F2-F5F0-38B6EE0AF194}"/>
              </a:ext>
            </a:extLst>
          </p:cNvPr>
          <p:cNvSpPr/>
          <p:nvPr/>
        </p:nvSpPr>
        <p:spPr>
          <a:xfrm>
            <a:off x="0" y="0"/>
            <a:ext cx="4975412" cy="6858000"/>
          </a:xfrm>
          <a:prstGeom prst="rect">
            <a:avLst/>
          </a:prstGeom>
          <a:solidFill>
            <a:srgbClr val="9F2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FEEDB6-BDD9-9043-4D82-BE4C0D24EFE4}"/>
              </a:ext>
            </a:extLst>
          </p:cNvPr>
          <p:cNvSpPr txBox="1"/>
          <p:nvPr/>
        </p:nvSpPr>
        <p:spPr>
          <a:xfrm>
            <a:off x="321341" y="344805"/>
            <a:ext cx="3060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chemeClr val="bg1"/>
                </a:solidFill>
              </a:rPr>
              <a:t>VIAJES DE</a:t>
            </a:r>
          </a:p>
          <a:p>
            <a:r>
              <a:rPr lang="es-MX" sz="3600" spc="300" dirty="0">
                <a:solidFill>
                  <a:schemeClr val="bg1"/>
                </a:solidFill>
                <a:latin typeface="+mj-lt"/>
              </a:rPr>
              <a:t>INCENTIVO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98C7EE-DD20-41E1-6A2A-0A995BBC8366}"/>
              </a:ext>
            </a:extLst>
          </p:cNvPr>
          <p:cNvSpPr txBox="1"/>
          <p:nvPr/>
        </p:nvSpPr>
        <p:spPr>
          <a:xfrm>
            <a:off x="5413294" y="344805"/>
            <a:ext cx="3089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001236"/>
                </a:solidFill>
              </a:rPr>
              <a:t>BONOS DE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ARRANQUE</a:t>
            </a:r>
          </a:p>
        </p:txBody>
      </p:sp>
      <p:pic>
        <p:nvPicPr>
          <p:cNvPr id="7" name="Imagen 6" descr="Un mar con barcos&#10;&#10;Descripción generada automáticamente con confianza media">
            <a:extLst>
              <a:ext uri="{FF2B5EF4-FFF2-40B4-BE49-F238E27FC236}">
                <a16:creationId xmlns:a16="http://schemas.microsoft.com/office/drawing/2014/main" id="{ACC1EC0A-4F4E-F13C-AB72-DAD7372A1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5171"/>
          <a:stretch/>
        </p:blipFill>
        <p:spPr>
          <a:xfrm>
            <a:off x="2268071" y="1613646"/>
            <a:ext cx="2707341" cy="5244354"/>
          </a:xfrm>
          <a:prstGeom prst="rect">
            <a:avLst/>
          </a:prstGeom>
        </p:spPr>
      </p:pic>
      <p:pic>
        <p:nvPicPr>
          <p:cNvPr id="9" name="Imagen 8" descr="Avión volando en el cielo sobre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5700C3A6-FE08-490A-8408-EC5D3DB8B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r="30125"/>
          <a:stretch/>
        </p:blipFill>
        <p:spPr>
          <a:xfrm>
            <a:off x="0" y="1613646"/>
            <a:ext cx="2268071" cy="524435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B4C27E-F829-645D-C98A-BB6614713546}"/>
              </a:ext>
            </a:extLst>
          </p:cNvPr>
          <p:cNvSpPr txBox="1"/>
          <p:nvPr/>
        </p:nvSpPr>
        <p:spPr>
          <a:xfrm flipH="1">
            <a:off x="7986718" y="2360045"/>
            <a:ext cx="306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Más de $52,000,000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CC2B9-65F3-CE8D-7696-B72ED0AFD05B}"/>
              </a:ext>
            </a:extLst>
          </p:cNvPr>
          <p:cNvSpPr txBox="1"/>
          <p:nvPr/>
        </p:nvSpPr>
        <p:spPr>
          <a:xfrm flipH="1">
            <a:off x="7986718" y="4067090"/>
            <a:ext cx="261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Más de $275,000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BECA16-8A0A-F6BC-1242-A087BAC7C4FF}"/>
              </a:ext>
            </a:extLst>
          </p:cNvPr>
          <p:cNvSpPr txBox="1"/>
          <p:nvPr/>
        </p:nvSpPr>
        <p:spPr>
          <a:xfrm flipH="1">
            <a:off x="7986718" y="5774136"/>
            <a:ext cx="306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Más de S/52,000</a:t>
            </a:r>
          </a:p>
        </p:txBody>
      </p:sp>
      <p:pic>
        <p:nvPicPr>
          <p:cNvPr id="13" name="Imagen 12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A3F94D79-F456-D816-6D4D-5C6DF7D34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15563" y="1899182"/>
            <a:ext cx="1402054" cy="1383391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DBD0B2C-A05E-72A1-E8E2-D6AF30064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15563" y="3606227"/>
            <a:ext cx="1402054" cy="1383391"/>
          </a:xfrm>
          <a:prstGeom prst="rect">
            <a:avLst/>
          </a:prstGeom>
        </p:spPr>
      </p:pic>
      <p:pic>
        <p:nvPicPr>
          <p:cNvPr id="15" name="Imagen 14" descr="Gráfico, Gráfico circular&#10;&#10;Descripción generada automáticamente con confianza media">
            <a:extLst>
              <a:ext uri="{FF2B5EF4-FFF2-40B4-BE49-F238E27FC236}">
                <a16:creationId xmlns:a16="http://schemas.microsoft.com/office/drawing/2014/main" id="{908058A5-4B25-F102-1245-5EB9B9132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15563" y="5313273"/>
            <a:ext cx="1402054" cy="138339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464D4C6-FBE8-3DB2-5F4E-65B0F5A43D59}"/>
              </a:ext>
            </a:extLst>
          </p:cNvPr>
          <p:cNvSpPr/>
          <p:nvPr/>
        </p:nvSpPr>
        <p:spPr>
          <a:xfrm>
            <a:off x="4975412" y="0"/>
            <a:ext cx="152400" cy="6858000"/>
          </a:xfrm>
          <a:prstGeom prst="rect">
            <a:avLst/>
          </a:prstGeom>
          <a:solidFill>
            <a:srgbClr val="EA8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89A6B4-1C03-045A-057C-04ED182BEA62}"/>
              </a:ext>
            </a:extLst>
          </p:cNvPr>
          <p:cNvSpPr txBox="1"/>
          <p:nvPr/>
        </p:nvSpPr>
        <p:spPr>
          <a:xfrm>
            <a:off x="9222993" y="1129154"/>
            <a:ext cx="26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Hasta enero 30</a:t>
            </a:r>
          </a:p>
        </p:txBody>
      </p:sp>
    </p:spTree>
    <p:extLst>
      <p:ext uri="{BB962C8B-B14F-4D97-AF65-F5344CB8AC3E}">
        <p14:creationId xmlns:p14="http://schemas.microsoft.com/office/powerpoint/2010/main" val="27984171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2B3954B-2771-46C7-BDE3-247BFF98CCA1}"/>
              </a:ext>
            </a:extLst>
          </p:cNvPr>
          <p:cNvSpPr txBox="1"/>
          <p:nvPr/>
        </p:nvSpPr>
        <p:spPr>
          <a:xfrm>
            <a:off x="6691318" y="3618274"/>
            <a:ext cx="47083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 panose="020B0304020202020204" pitchFamily="34" charset="0"/>
              </a:rPr>
              <a:t>Tu </a:t>
            </a:r>
            <a:r>
              <a:rPr lang="es-MX" sz="30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propio</a:t>
            </a:r>
            <a:r>
              <a:rPr lang="es-MX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 panose="020B0304020202020204" pitchFamily="34" charset="0"/>
              </a:rPr>
              <a:t> negocio,</a:t>
            </a:r>
          </a:p>
          <a:p>
            <a:r>
              <a:rPr lang="es-MX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Light" panose="020B0304020202020204" pitchFamily="34" charset="0"/>
              </a:rPr>
              <a:t>donde </a:t>
            </a:r>
            <a:r>
              <a:rPr lang="es-MX" sz="30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nunca estarás solo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BF479DC-FD56-1703-5EA8-933005288BCF}"/>
              </a:ext>
            </a:extLst>
          </p:cNvPr>
          <p:cNvGrpSpPr/>
          <p:nvPr/>
        </p:nvGrpSpPr>
        <p:grpSpPr>
          <a:xfrm>
            <a:off x="4300064" y="4330483"/>
            <a:ext cx="1968137" cy="1801678"/>
            <a:chOff x="6493347" y="3442977"/>
            <a:chExt cx="1968137" cy="1801678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06ACDB6-47A1-4ADC-8582-61F5916A964C}"/>
                </a:ext>
              </a:extLst>
            </p:cNvPr>
            <p:cNvSpPr txBox="1"/>
            <p:nvPr/>
          </p:nvSpPr>
          <p:spPr>
            <a:xfrm>
              <a:off x="6493347" y="4536769"/>
              <a:ext cx="1968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latin typeface="Avenir Next LT Pro" panose="020B0504020202020204" pitchFamily="34" charset="0"/>
                </a:rPr>
                <a:t>Eventos nacionales</a:t>
              </a:r>
            </a:p>
          </p:txBody>
        </p:sp>
        <p:pic>
          <p:nvPicPr>
            <p:cNvPr id="15" name="Gráfico 14" descr="Mundo con relleno sólido">
              <a:extLst>
                <a:ext uri="{FF2B5EF4-FFF2-40B4-BE49-F238E27FC236}">
                  <a16:creationId xmlns:a16="http://schemas.microsoft.com/office/drawing/2014/main" id="{94655C7D-676B-48B0-B30D-5EFD59F0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7415" y="3442977"/>
              <a:ext cx="1080000" cy="1080000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6F60A45-9E8B-A49B-CE8E-5AED1C181DCC}"/>
              </a:ext>
            </a:extLst>
          </p:cNvPr>
          <p:cNvGrpSpPr/>
          <p:nvPr/>
        </p:nvGrpSpPr>
        <p:grpSpPr>
          <a:xfrm>
            <a:off x="4291355" y="2170539"/>
            <a:ext cx="1976846" cy="1801678"/>
            <a:chOff x="9204968" y="3442977"/>
            <a:chExt cx="1976846" cy="1801678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5F4DEF1-B240-4D5D-ABB9-8FCA6A8A21D4}"/>
                </a:ext>
              </a:extLst>
            </p:cNvPr>
            <p:cNvSpPr txBox="1"/>
            <p:nvPr/>
          </p:nvSpPr>
          <p:spPr>
            <a:xfrm>
              <a:off x="9204968" y="4536769"/>
              <a:ext cx="1976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latin typeface="Avenir Next LT Pro" panose="020B0504020202020204" pitchFamily="34" charset="0"/>
                </a:rPr>
                <a:t>Equipo de soporte</a:t>
              </a:r>
            </a:p>
          </p:txBody>
        </p:sp>
        <p:pic>
          <p:nvPicPr>
            <p:cNvPr id="17" name="Gráfico 16" descr="Reseña de cliente con relleno sólido">
              <a:extLst>
                <a:ext uri="{FF2B5EF4-FFF2-40B4-BE49-F238E27FC236}">
                  <a16:creationId xmlns:a16="http://schemas.microsoft.com/office/drawing/2014/main" id="{000DA2F5-89FD-448F-A9CF-F93A78AC1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53391" y="3442977"/>
              <a:ext cx="1080000" cy="108000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BAFF727-B887-3163-4E8F-4A465B433E3F}"/>
              </a:ext>
            </a:extLst>
          </p:cNvPr>
          <p:cNvGrpSpPr/>
          <p:nvPr/>
        </p:nvGrpSpPr>
        <p:grpSpPr>
          <a:xfrm>
            <a:off x="1160984" y="4330483"/>
            <a:ext cx="2158985" cy="1801678"/>
            <a:chOff x="3690657" y="3442977"/>
            <a:chExt cx="2158985" cy="180167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22829AA-69F3-49FA-B386-4CD6C71F6531}"/>
                </a:ext>
              </a:extLst>
            </p:cNvPr>
            <p:cNvSpPr txBox="1"/>
            <p:nvPr/>
          </p:nvSpPr>
          <p:spPr>
            <a:xfrm>
              <a:off x="3690657" y="4536769"/>
              <a:ext cx="2158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latin typeface="Avenir Next LT Pro" panose="020B0504020202020204" pitchFamily="34" charset="0"/>
                </a:rPr>
                <a:t>Entrenamientos en línea</a:t>
              </a:r>
            </a:p>
          </p:txBody>
        </p:sp>
        <p:pic>
          <p:nvPicPr>
            <p:cNvPr id="19" name="Gráfico 18" descr="Aprendizaje remoto de idioma con relleno sólido">
              <a:extLst>
                <a:ext uri="{FF2B5EF4-FFF2-40B4-BE49-F238E27FC236}">
                  <a16:creationId xmlns:a16="http://schemas.microsoft.com/office/drawing/2014/main" id="{2A64BF54-A33A-44F6-8520-C95FDFED8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30149" y="3442977"/>
              <a:ext cx="1080000" cy="1080000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3669FE2-DE33-085D-7F86-689BF976DA5E}"/>
              </a:ext>
            </a:extLst>
          </p:cNvPr>
          <p:cNvGrpSpPr/>
          <p:nvPr/>
        </p:nvGrpSpPr>
        <p:grpSpPr>
          <a:xfrm>
            <a:off x="1252053" y="2170539"/>
            <a:ext cx="1976846" cy="1801678"/>
            <a:chOff x="1070106" y="3442977"/>
            <a:chExt cx="1976846" cy="1801678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1BF8EA9-2B71-4E08-9A54-0F84362CC3E0}"/>
                </a:ext>
              </a:extLst>
            </p:cNvPr>
            <p:cNvSpPr txBox="1"/>
            <p:nvPr/>
          </p:nvSpPr>
          <p:spPr>
            <a:xfrm>
              <a:off x="1070106" y="4536769"/>
              <a:ext cx="1976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latin typeface="Avenir Next LT Pro" panose="020B0504020202020204" pitchFamily="34" charset="0"/>
                </a:rPr>
                <a:t>Capacitaciones locales</a:t>
              </a:r>
            </a:p>
          </p:txBody>
        </p:sp>
        <p:pic>
          <p:nvPicPr>
            <p:cNvPr id="21" name="Gráfico 20" descr="Aula de clases con relleno sólido">
              <a:extLst>
                <a:ext uri="{FF2B5EF4-FFF2-40B4-BE49-F238E27FC236}">
                  <a16:creationId xmlns:a16="http://schemas.microsoft.com/office/drawing/2014/main" id="{EEB7B42F-2C38-482E-8A7B-4D9DD6F6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8529" y="3442977"/>
              <a:ext cx="1080000" cy="108000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F74243B-5A99-AA3A-3060-985BC0FFA903}"/>
              </a:ext>
            </a:extLst>
          </p:cNvPr>
          <p:cNvSpPr txBox="1"/>
          <p:nvPr/>
        </p:nvSpPr>
        <p:spPr>
          <a:xfrm>
            <a:off x="243428" y="250997"/>
            <a:ext cx="2803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001236"/>
                </a:solidFill>
              </a:rPr>
              <a:t>SISTEMA Y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SOPORTE</a:t>
            </a:r>
          </a:p>
        </p:txBody>
      </p:sp>
    </p:spTree>
    <p:extLst>
      <p:ext uri="{BB962C8B-B14F-4D97-AF65-F5344CB8AC3E}">
        <p14:creationId xmlns:p14="http://schemas.microsoft.com/office/powerpoint/2010/main" val="18372030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6CA26F-D2C4-4B12-BC11-BD52089F4FEE}"/>
              </a:ext>
            </a:extLst>
          </p:cNvPr>
          <p:cNvSpPr txBox="1"/>
          <p:nvPr/>
        </p:nvSpPr>
        <p:spPr>
          <a:xfrm>
            <a:off x="245887" y="209647"/>
            <a:ext cx="405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Light" panose="020B0304020202020204" pitchFamily="34" charset="0"/>
              </a:rPr>
              <a:t>EL FUTURO ES </a:t>
            </a:r>
            <a:r>
              <a:rPr lang="es-MX" sz="3600" spc="3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INCREÍBLE</a:t>
            </a:r>
          </a:p>
        </p:txBody>
      </p:sp>
      <p:pic>
        <p:nvPicPr>
          <p:cNvPr id="3" name="Picture 2" descr="https://scontent.fsan1-1.fna.fbcdn.net/hphotos-xpf1/v/t1.0-9/10896895_10153416698487506_7190179298617435886_n.jpg?oh=3bd027b82cef26a6ba677dc837f0e6ae&amp;oe=566FCC48">
            <a:extLst>
              <a:ext uri="{FF2B5EF4-FFF2-40B4-BE49-F238E27FC236}">
                <a16:creationId xmlns:a16="http://schemas.microsoft.com/office/drawing/2014/main" id="{00B340F8-4681-40AE-9DD5-D36318C5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029" y="1774821"/>
            <a:ext cx="5400000" cy="3600000"/>
          </a:xfrm>
          <a:prstGeom prst="snip2Diag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157EA9-18C5-454C-B72C-49705E916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2" t="7115" r="6589"/>
          <a:stretch/>
        </p:blipFill>
        <p:spPr>
          <a:xfrm>
            <a:off x="6884094" y="470762"/>
            <a:ext cx="3848812" cy="2319202"/>
          </a:xfrm>
          <a:prstGeom prst="snip2Diag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D37CBAA-FE99-4156-B068-82AA5A481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9" t="29271" r="9115"/>
          <a:stretch/>
        </p:blipFill>
        <p:spPr>
          <a:xfrm>
            <a:off x="7765230" y="3345274"/>
            <a:ext cx="3853823" cy="2496847"/>
          </a:xfrm>
          <a:prstGeom prst="snip2Diag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8A68F2-0729-44A1-B0DD-2FBFAC533627}"/>
              </a:ext>
            </a:extLst>
          </p:cNvPr>
          <p:cNvSpPr txBox="1"/>
          <p:nvPr/>
        </p:nvSpPr>
        <p:spPr>
          <a:xfrm>
            <a:off x="9884073" y="2876336"/>
            <a:ext cx="94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venir Next LT Pro" panose="020B0504020202020204" pitchFamily="34" charset="0"/>
              </a:rPr>
              <a:t>México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51C0E2-6733-475F-84C5-C65E01ED8BC2}"/>
              </a:ext>
            </a:extLst>
          </p:cNvPr>
          <p:cNvSpPr txBox="1"/>
          <p:nvPr/>
        </p:nvSpPr>
        <p:spPr>
          <a:xfrm>
            <a:off x="10606380" y="5928493"/>
            <a:ext cx="122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venir Next LT Pro" panose="020B0504020202020204" pitchFamily="34" charset="0"/>
              </a:rPr>
              <a:t>Colombia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EE96F8-BF42-4779-9233-AB630B62FDDE}"/>
              </a:ext>
            </a:extLst>
          </p:cNvPr>
          <p:cNvSpPr txBox="1"/>
          <p:nvPr/>
        </p:nvSpPr>
        <p:spPr>
          <a:xfrm>
            <a:off x="3133479" y="6029737"/>
            <a:ext cx="555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Más servicios, más países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4869FC-AA13-7F43-0F61-5FFF7E09AAC8}"/>
              </a:ext>
            </a:extLst>
          </p:cNvPr>
          <p:cNvSpPr txBox="1"/>
          <p:nvPr/>
        </p:nvSpPr>
        <p:spPr>
          <a:xfrm>
            <a:off x="3948506" y="5472789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venir Next LT Pro" panose="020B0504020202020204" pitchFamily="34" charset="0"/>
              </a:rPr>
              <a:t>Estados Unidos</a:t>
            </a:r>
          </a:p>
        </p:txBody>
      </p:sp>
    </p:spTree>
    <p:extLst>
      <p:ext uri="{BB962C8B-B14F-4D97-AF65-F5344CB8AC3E}">
        <p14:creationId xmlns:p14="http://schemas.microsoft.com/office/powerpoint/2010/main" val="79520507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EE0B447A-BD42-CAC5-D01F-9A409A4F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4C184E-308C-CBD9-11C2-8946CF1D2051}"/>
              </a:ext>
            </a:extLst>
          </p:cNvPr>
          <p:cNvSpPr txBox="1"/>
          <p:nvPr/>
        </p:nvSpPr>
        <p:spPr>
          <a:xfrm>
            <a:off x="2808135" y="2136339"/>
            <a:ext cx="6575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¿ESTÁS </a:t>
            </a:r>
            <a:r>
              <a:rPr lang="es-MX" sz="5400" spc="300" dirty="0">
                <a:solidFill>
                  <a:srgbClr val="EA852D"/>
                </a:solidFill>
                <a:latin typeface="+mj-lt"/>
              </a:rPr>
              <a:t>LISTO</a:t>
            </a:r>
            <a:r>
              <a:rPr lang="es-MX" sz="5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s-MX" sz="54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</a:t>
            </a:r>
            <a:r>
              <a:rPr lang="es-MX" sz="5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s-MX" sz="5400" spc="300" dirty="0">
                <a:solidFill>
                  <a:srgbClr val="9F26B5"/>
                </a:solidFill>
                <a:latin typeface="+mj-lt"/>
              </a:rPr>
              <a:t>COMENZAR</a:t>
            </a:r>
            <a:r>
              <a:rPr lang="es-MX" sz="54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s-MX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221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5F5EE76-DB25-4D7D-BA44-152804CAFF37}"/>
              </a:ext>
            </a:extLst>
          </p:cNvPr>
          <p:cNvSpPr txBox="1"/>
          <p:nvPr/>
        </p:nvSpPr>
        <p:spPr>
          <a:xfrm>
            <a:off x="1497875" y="3882885"/>
            <a:ext cx="3815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venir Next LT Pro Demi" panose="020B0704020202020204" pitchFamily="34" charset="0"/>
              </a:rPr>
              <a:t>Conecta</a:t>
            </a:r>
            <a:r>
              <a:rPr lang="es-MX" sz="2800" dirty="0">
                <a:latin typeface="Avenir Next LT Pro" panose="020B0504020202020204" pitchFamily="34" charset="0"/>
              </a:rPr>
              <a:t> tus servicios y ponte la meta de adquirir </a:t>
            </a:r>
            <a:r>
              <a:rPr lang="es-MX" sz="2800" dirty="0">
                <a:latin typeface="Avenir Next LT Pro Demi" panose="020B0704020202020204" pitchFamily="34" charset="0"/>
              </a:rPr>
              <a:t>tus primeros clientes.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31125F-87A9-4F1C-AD93-0CF0B2732B2B}"/>
              </a:ext>
            </a:extLst>
          </p:cNvPr>
          <p:cNvSpPr txBox="1"/>
          <p:nvPr/>
        </p:nvSpPr>
        <p:spPr>
          <a:xfrm>
            <a:off x="6321257" y="3882885"/>
            <a:ext cx="5088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venir Next LT Pro Demi" panose="020B0704020202020204" pitchFamily="34" charset="0"/>
              </a:rPr>
              <a:t>Filtra y dirige </a:t>
            </a:r>
            <a:r>
              <a:rPr lang="es-MX" sz="2800" dirty="0">
                <a:latin typeface="Avenir Next LT Pro" panose="020B0504020202020204" pitchFamily="34" charset="0"/>
              </a:rPr>
              <a:t>al máximo número de personas posibles a una </a:t>
            </a:r>
            <a:r>
              <a:rPr lang="es-MX" sz="2800" dirty="0">
                <a:latin typeface="Avenir Next LT Pro Demi" panose="020B0704020202020204" pitchFamily="34" charset="0"/>
              </a:rPr>
              <a:t>presentación de negocio</a:t>
            </a:r>
            <a:r>
              <a:rPr lang="es-MX" sz="2800" dirty="0">
                <a:latin typeface="Avenir Next LT Pro" panose="020B0504020202020204" pitchFamily="34" charset="0"/>
              </a:rPr>
              <a:t> en tus primeros días. </a:t>
            </a:r>
          </a:p>
        </p:txBody>
      </p:sp>
      <p:pic>
        <p:nvPicPr>
          <p:cNvPr id="8" name="Gráfico 7" descr="Insignia con relleno sólido">
            <a:extLst>
              <a:ext uri="{FF2B5EF4-FFF2-40B4-BE49-F238E27FC236}">
                <a16:creationId xmlns:a16="http://schemas.microsoft.com/office/drawing/2014/main" id="{C15DF7AD-27F5-4147-B2F5-797E1F4C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5496" y="1960965"/>
            <a:ext cx="1800000" cy="1800000"/>
          </a:xfrm>
          <a:prstGeom prst="rect">
            <a:avLst/>
          </a:prstGeom>
        </p:spPr>
      </p:pic>
      <p:pic>
        <p:nvPicPr>
          <p:cNvPr id="10" name="Gráfico 9" descr="Insignia 1 con relleno sólido">
            <a:extLst>
              <a:ext uri="{FF2B5EF4-FFF2-40B4-BE49-F238E27FC236}">
                <a16:creationId xmlns:a16="http://schemas.microsoft.com/office/drawing/2014/main" id="{1C984704-E811-49EB-9C3C-E510A102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5669" y="1960965"/>
            <a:ext cx="1800000" cy="180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528BD3-F943-941B-5BF6-36E8F4DD8A6D}"/>
              </a:ext>
            </a:extLst>
          </p:cNvPr>
          <p:cNvSpPr txBox="1"/>
          <p:nvPr/>
        </p:nvSpPr>
        <p:spPr>
          <a:xfrm>
            <a:off x="343708" y="308056"/>
            <a:ext cx="6123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ARRANCA TU NEGOCIO</a:t>
            </a:r>
          </a:p>
          <a:p>
            <a:r>
              <a:rPr lang="es-MX" sz="3600" spc="300" dirty="0">
                <a:solidFill>
                  <a:srgbClr val="001236"/>
                </a:solidFill>
              </a:rPr>
              <a:t>TU ÚNICO OBJETIVO</a:t>
            </a:r>
          </a:p>
        </p:txBody>
      </p:sp>
    </p:spTree>
    <p:extLst>
      <p:ext uri="{BB962C8B-B14F-4D97-AF65-F5344CB8AC3E}">
        <p14:creationId xmlns:p14="http://schemas.microsoft.com/office/powerpoint/2010/main" val="353991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E161E4-5E86-46D1-AFCC-8298B2081273}"/>
              </a:ext>
            </a:extLst>
          </p:cNvPr>
          <p:cNvSpPr txBox="1"/>
          <p:nvPr/>
        </p:nvSpPr>
        <p:spPr>
          <a:xfrm>
            <a:off x="553173" y="2046508"/>
            <a:ext cx="557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IDENTIFICA MANZANAS</a:t>
            </a:r>
          </a:p>
        </p:txBody>
      </p:sp>
      <p:pic>
        <p:nvPicPr>
          <p:cNvPr id="8" name="Imagen 7" descr="Manzana de color verde&#10;&#10;Descripción generada automáticamente">
            <a:extLst>
              <a:ext uri="{FF2B5EF4-FFF2-40B4-BE49-F238E27FC236}">
                <a16:creationId xmlns:a16="http://schemas.microsoft.com/office/drawing/2014/main" id="{F8308716-FB44-4DB8-AD39-2482E1ADF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5" r="12575"/>
          <a:stretch/>
        </p:blipFill>
        <p:spPr>
          <a:xfrm>
            <a:off x="8896458" y="0"/>
            <a:ext cx="3295542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284B15-4A9D-403F-ABE6-361897B0B760}"/>
              </a:ext>
            </a:extLst>
          </p:cNvPr>
          <p:cNvSpPr txBox="1"/>
          <p:nvPr/>
        </p:nvSpPr>
        <p:spPr>
          <a:xfrm>
            <a:off x="2548643" y="5946716"/>
            <a:ext cx="4352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rgbClr val="EA852D"/>
                </a:solidFill>
                <a:latin typeface="Avenir Next LT Pro Light" panose="020B0304020202020204" pitchFamily="34" charset="0"/>
              </a:rPr>
              <a:t>¡Separa, </a:t>
            </a:r>
            <a:r>
              <a:rPr lang="es-MX" sz="36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no vendas</a:t>
            </a:r>
            <a:r>
              <a:rPr lang="es-MX" sz="3600" dirty="0">
                <a:solidFill>
                  <a:srgbClr val="EA852D"/>
                </a:solidFill>
                <a:latin typeface="Avenir Next LT Pro Light" panose="020B0304020202020204" pitchFamily="34" charset="0"/>
              </a:rPr>
              <a:t>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1794BE-D199-4D0A-BC5F-6893DD786232}"/>
              </a:ext>
            </a:extLst>
          </p:cNvPr>
          <p:cNvSpPr txBox="1"/>
          <p:nvPr/>
        </p:nvSpPr>
        <p:spPr>
          <a:xfrm>
            <a:off x="553173" y="2827061"/>
            <a:ext cx="5579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>
                <a:solidFill>
                  <a:srgbClr val="FF0000"/>
                </a:solidFill>
                <a:latin typeface="Avenir Next LT Pro Demi" panose="020B0704020202020204" pitchFamily="34" charset="0"/>
              </a:rPr>
              <a:t>Manzanas Rojas </a:t>
            </a:r>
            <a:br>
              <a:rPr lang="es-MX" sz="3000" dirty="0">
                <a:latin typeface="Avenir Next LT Pro Light" panose="020B0304020202020204" pitchFamily="34" charset="0"/>
              </a:rPr>
            </a:br>
            <a:r>
              <a:rPr lang="es-MX" sz="3000" dirty="0">
                <a:latin typeface="Avenir Next LT Pro Light" panose="020B0304020202020204" pitchFamily="34" charset="0"/>
              </a:rPr>
              <a:t>Están muy interesados</a:t>
            </a:r>
          </a:p>
          <a:p>
            <a:r>
              <a:rPr lang="es-MX" sz="3000" dirty="0">
                <a:solidFill>
                  <a:srgbClr val="00B050"/>
                </a:solidFill>
                <a:latin typeface="Avenir Next LT Pro Demi" panose="020B0704020202020204" pitchFamily="34" charset="0"/>
              </a:rPr>
              <a:t>Manzanas Verdes </a:t>
            </a:r>
            <a:br>
              <a:rPr lang="es-MX" sz="3000" dirty="0">
                <a:latin typeface="Avenir Next LT Pro Light" panose="020B0304020202020204" pitchFamily="34" charset="0"/>
              </a:rPr>
            </a:br>
            <a:r>
              <a:rPr lang="es-MX" sz="3000" dirty="0">
                <a:latin typeface="Avenir Next LT Pro Light" panose="020B0304020202020204" pitchFamily="34" charset="0"/>
              </a:rPr>
              <a:t>Tienen que pensarlo.</a:t>
            </a:r>
          </a:p>
          <a:p>
            <a:r>
              <a:rPr lang="es-MX" sz="3000" dirty="0">
                <a:solidFill>
                  <a:srgbClr val="996600"/>
                </a:solidFill>
                <a:latin typeface="Avenir Next LT Pro Demi" panose="020B0704020202020204" pitchFamily="34" charset="0"/>
              </a:rPr>
              <a:t>Manzanas Cafés</a:t>
            </a:r>
            <a:br>
              <a:rPr lang="es-MX" sz="3000" dirty="0">
                <a:latin typeface="Avenir Next LT Pro Light" panose="020B0304020202020204" pitchFamily="34" charset="0"/>
              </a:rPr>
            </a:br>
            <a:r>
              <a:rPr lang="es-MX" sz="3000" dirty="0">
                <a:latin typeface="Avenir Next LT Pro Light" panose="020B0304020202020204" pitchFamily="34" charset="0"/>
              </a:rPr>
              <a:t>No están interesados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E3F281-60F2-0DE1-B082-60A7CE829F10}"/>
              </a:ext>
            </a:extLst>
          </p:cNvPr>
          <p:cNvSpPr txBox="1"/>
          <p:nvPr/>
        </p:nvSpPr>
        <p:spPr>
          <a:xfrm>
            <a:off x="343708" y="308056"/>
            <a:ext cx="5636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COMIENZA A CRECER</a:t>
            </a:r>
          </a:p>
          <a:p>
            <a:r>
              <a:rPr lang="es-MX" sz="3600" spc="300" dirty="0">
                <a:solidFill>
                  <a:srgbClr val="001236"/>
                </a:solidFill>
              </a:rPr>
              <a:t>HABLA CON MUCHOS</a:t>
            </a:r>
          </a:p>
        </p:txBody>
      </p:sp>
    </p:spTree>
    <p:extLst>
      <p:ext uri="{BB962C8B-B14F-4D97-AF65-F5344CB8AC3E}">
        <p14:creationId xmlns:p14="http://schemas.microsoft.com/office/powerpoint/2010/main" val="382102475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3A45BB-CAC3-4316-BF1C-07A20BE4BF2E}"/>
              </a:ext>
            </a:extLst>
          </p:cNvPr>
          <p:cNvSpPr txBox="1"/>
          <p:nvPr/>
        </p:nvSpPr>
        <p:spPr>
          <a:xfrm>
            <a:off x="397940" y="311511"/>
            <a:ext cx="1096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DÍ Y PREGUNTA A TODOS</a:t>
            </a:r>
          </a:p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Light" panose="020B0304020202020204" pitchFamily="34" charset="0"/>
              </a:rPr>
              <a:t>CON ENTUSIASMO, POSTURA Y CONFIANZA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651547-EC64-4E5A-B7FF-7395F6823675}"/>
              </a:ext>
            </a:extLst>
          </p:cNvPr>
          <p:cNvSpPr txBox="1"/>
          <p:nvPr/>
        </p:nvSpPr>
        <p:spPr>
          <a:xfrm>
            <a:off x="397940" y="1652842"/>
            <a:ext cx="59849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Demi" panose="020B0704020202020204" pitchFamily="34" charset="0"/>
              </a:rPr>
              <a:t>Hola, ¿Cómo estás? </a:t>
            </a:r>
            <a:r>
              <a:rPr lang="es-MX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(ESCUCHA)</a:t>
            </a:r>
          </a:p>
          <a:p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¿Te ayudaría GENERAR UN INGRESO ADICIONAL A TU OCUPACION ACTUAL?</a:t>
            </a:r>
          </a:p>
          <a:p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Demi" panose="020B0704020202020204" pitchFamily="34" charset="0"/>
              </a:rPr>
              <a:t>Tengo 3 preguntas para ti: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¿Usas celular y WI-FI?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¿Tus familiares y amigos usan celular y WI-FI?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¿Estas de acuerdo conmigo que cada vez que las personas PAGAN esos servicios, alguien esta GANANDO DINERO?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¿Se te hace inteligente ser esa persona?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9320DC-92E1-7BDC-A736-49EA4FC88153}"/>
              </a:ext>
            </a:extLst>
          </p:cNvPr>
          <p:cNvSpPr txBox="1"/>
          <p:nvPr/>
        </p:nvSpPr>
        <p:spPr>
          <a:xfrm>
            <a:off x="7123448" y="5091591"/>
            <a:ext cx="4670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Avenir Next LT Pro" panose="020B0504020202020204" pitchFamily="34" charset="0"/>
              </a:rPr>
              <a:t>Manzana roja – “A mí”</a:t>
            </a:r>
          </a:p>
          <a:p>
            <a:r>
              <a:rPr lang="es-MX" sz="2000" dirty="0">
                <a:solidFill>
                  <a:srgbClr val="00B050"/>
                </a:solidFill>
                <a:latin typeface="Avenir Next LT Pro" panose="020B0504020202020204" pitchFamily="34" charset="0"/>
              </a:rPr>
              <a:t>Manzana verde – “¿De qué se trata?”</a:t>
            </a:r>
          </a:p>
          <a:p>
            <a:r>
              <a:rPr lang="es-MX" sz="2000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Manzana Café – “No me interesa”</a:t>
            </a:r>
          </a:p>
          <a:p>
            <a:r>
              <a:rPr lang="es-MX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Manzana Dañada – “No lo intentes tú”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723825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5CFC06-1A20-456B-ACC6-CF24E9F4B35C}"/>
              </a:ext>
            </a:extLst>
          </p:cNvPr>
          <p:cNvSpPr txBox="1"/>
          <p:nvPr/>
        </p:nvSpPr>
        <p:spPr>
          <a:xfrm>
            <a:off x="763678" y="1859455"/>
            <a:ext cx="107376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>
                <a:latin typeface="Avenir Next LT Pro" panose="020B0504020202020204" pitchFamily="34" charset="0"/>
              </a:rPr>
              <a:t>La persona que está al frente de la expansión de la compañía MÁS GRANDE DEL MUNDO DE SERVICIOS ESENCIALES mostrará como ganar dinero de estos servicios a un grupo selecto de personas el día de XXXX en XXX a las XXXX.  Te aparto un lugar. </a:t>
            </a:r>
          </a:p>
          <a:p>
            <a:endParaRPr lang="es-MX" sz="2600" dirty="0">
              <a:latin typeface="Avenir Next LT Pro" panose="020B0504020202020204" pitchFamily="34" charset="0"/>
            </a:endParaRPr>
          </a:p>
          <a:p>
            <a:r>
              <a:rPr lang="es-MX" sz="2600" dirty="0">
                <a:latin typeface="Avenir Next LT Pro" panose="020B0504020202020204" pitchFamily="34" charset="0"/>
              </a:rPr>
              <a:t>Si te hacen preguntas:</a:t>
            </a:r>
          </a:p>
          <a:p>
            <a:r>
              <a:rPr lang="es-MX" sz="2600" dirty="0">
                <a:latin typeface="Avenir Next LT Pro" panose="020B0504020202020204" pitchFamily="34" charset="0"/>
              </a:rPr>
              <a:t>“Ve este video de 2 minutos, esto te resolverá dudas y conéctate en el enlace a las XXX para saber más”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CA9D4B-9E01-4D17-8C07-D42E97C2305F}"/>
              </a:ext>
            </a:extLst>
          </p:cNvPr>
          <p:cNvSpPr txBox="1"/>
          <p:nvPr/>
        </p:nvSpPr>
        <p:spPr>
          <a:xfrm>
            <a:off x="290635" y="369669"/>
            <a:ext cx="1096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¿</a:t>
            </a:r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QUÉ </a:t>
            </a:r>
            <a:r>
              <a:rPr lang="es-MX" sz="36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SE TRATA?</a:t>
            </a:r>
            <a:endParaRPr lang="es-MX" sz="2800" dirty="0">
              <a:solidFill>
                <a:srgbClr val="9F26B5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88A8EE-0B28-41C5-9D5A-4D392B494ABC}"/>
              </a:ext>
            </a:extLst>
          </p:cNvPr>
          <p:cNvSpPr txBox="1"/>
          <p:nvPr/>
        </p:nvSpPr>
        <p:spPr>
          <a:xfrm>
            <a:off x="3233931" y="5653760"/>
            <a:ext cx="579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¡NO expliques el negocio!</a:t>
            </a:r>
          </a:p>
        </p:txBody>
      </p:sp>
    </p:spTree>
    <p:extLst>
      <p:ext uri="{BB962C8B-B14F-4D97-AF65-F5344CB8AC3E}">
        <p14:creationId xmlns:p14="http://schemas.microsoft.com/office/powerpoint/2010/main" val="291248298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026CBE-EED5-4929-BC38-0B142BC42FBB}"/>
              </a:ext>
            </a:extLst>
          </p:cNvPr>
          <p:cNvSpPr txBox="1"/>
          <p:nvPr/>
        </p:nvSpPr>
        <p:spPr>
          <a:xfrm>
            <a:off x="691512" y="1959686"/>
            <a:ext cx="10808976" cy="389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¿Me harías un enorme favor? </a:t>
            </a:r>
          </a:p>
          <a:p>
            <a:pPr>
              <a:lnSpc>
                <a:spcPct val="150000"/>
              </a:lnSpc>
            </a:pPr>
            <a:r>
              <a:rPr lang="es-MX" sz="2800" dirty="0">
                <a:latin typeface="Avenir Next LT Pro" panose="020B0504020202020204" pitchFamily="34" charset="0"/>
              </a:rPr>
              <a:t>Estoy tratando de… </a:t>
            </a:r>
            <a:r>
              <a:rPr lang="es-MX" sz="2800" i="1" dirty="0">
                <a:latin typeface="Avenir Next LT Pro" panose="020B0504020202020204" pitchFamily="34" charset="0"/>
              </a:rPr>
              <a:t>(comparte lo que quieres lograr o resolver)</a:t>
            </a:r>
          </a:p>
          <a:p>
            <a:pPr>
              <a:lnSpc>
                <a:spcPct val="150000"/>
              </a:lnSpc>
            </a:pPr>
            <a:r>
              <a:rPr lang="es-MX" sz="2800" dirty="0">
                <a:latin typeface="Avenir Next LT Pro" panose="020B0504020202020204" pitchFamily="34" charset="0"/>
              </a:rPr>
              <a:t>Si pudieras </a:t>
            </a:r>
            <a:r>
              <a:rPr lang="es-MX" sz="2800" dirty="0">
                <a:latin typeface="Avenir Next LT Pro Demi" panose="020B0704020202020204" pitchFamily="34" charset="0"/>
              </a:rPr>
              <a:t>ahorrar</a:t>
            </a:r>
            <a:r>
              <a:rPr lang="es-MX" sz="2800" dirty="0">
                <a:latin typeface="Avenir Next LT Pro" panose="020B0504020202020204" pitchFamily="34" charset="0"/>
              </a:rPr>
              <a:t>, recibir saldo mensual gratis, </a:t>
            </a:r>
            <a:r>
              <a:rPr lang="es-MX" sz="2800" dirty="0">
                <a:latin typeface="Avenir Next LT Pro Demi" panose="020B0704020202020204" pitchFamily="34" charset="0"/>
              </a:rPr>
              <a:t>ayudar a alimentar a niños</a:t>
            </a:r>
            <a:r>
              <a:rPr lang="es-MX" sz="2800" dirty="0">
                <a:latin typeface="Avenir Next LT Pro" panose="020B0504020202020204" pitchFamily="34" charset="0"/>
              </a:rPr>
              <a:t>, con una compañía honesta. </a:t>
            </a:r>
          </a:p>
          <a:p>
            <a:pPr>
              <a:lnSpc>
                <a:spcPct val="150000"/>
              </a:lnSpc>
            </a:pPr>
            <a:r>
              <a:rPr lang="es-MX" sz="2800" dirty="0">
                <a:latin typeface="Avenir Next LT Pro" panose="020B0504020202020204" pitchFamily="34" charset="0"/>
              </a:rPr>
              <a:t>¿Me </a:t>
            </a:r>
            <a:r>
              <a:rPr lang="es-MX" sz="2800" dirty="0">
                <a:latin typeface="Avenir Next LT Pro Demi" panose="020B0704020202020204" pitchFamily="34" charset="0"/>
              </a:rPr>
              <a:t>apoyarías</a:t>
            </a:r>
            <a:r>
              <a:rPr lang="es-MX" sz="2800" dirty="0">
                <a:latin typeface="Avenir Next LT Pro" panose="020B0504020202020204" pitchFamily="34" charset="0"/>
              </a:rPr>
              <a:t> usando todos los servicios?</a:t>
            </a:r>
          </a:p>
          <a:p>
            <a:pPr>
              <a:lnSpc>
                <a:spcPct val="150000"/>
              </a:lnSpc>
            </a:pPr>
            <a:r>
              <a:rPr lang="es-MX" sz="2800" dirty="0">
                <a:latin typeface="Avenir Next LT Pro" panose="020B0504020202020204" pitchFamily="34" charset="0"/>
              </a:rPr>
              <a:t>¿Que puedo hacer yo </a:t>
            </a:r>
            <a:r>
              <a:rPr lang="es-MX" sz="2800" dirty="0">
                <a:latin typeface="Avenir Next LT Pro Demi" panose="020B0704020202020204" pitchFamily="34" charset="0"/>
              </a:rPr>
              <a:t>por ti</a:t>
            </a:r>
            <a:r>
              <a:rPr lang="es-MX" sz="28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14E7ED-C2FA-459D-9BA1-FC0C9BB5DEE8}"/>
              </a:ext>
            </a:extLst>
          </p:cNvPr>
          <p:cNvSpPr txBox="1"/>
          <p:nvPr/>
        </p:nvSpPr>
        <p:spPr>
          <a:xfrm>
            <a:off x="326494" y="349883"/>
            <a:ext cx="1096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 NO VEN </a:t>
            </a:r>
            <a:r>
              <a:rPr lang="es-MX" sz="36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LA OPORTUNIDAD</a:t>
            </a:r>
            <a:endParaRPr lang="es-MX" sz="2800" dirty="0">
              <a:solidFill>
                <a:srgbClr val="9F26B5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249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21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7529" r="17889"/>
          <a:stretch/>
        </p:blipFill>
        <p:spPr>
          <a:xfrm>
            <a:off x="5142115" y="0"/>
            <a:ext cx="7049886" cy="6858000"/>
          </a:xfrm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ED5AF37E-F00A-BD88-AFCF-9447E268563B}"/>
              </a:ext>
            </a:extLst>
          </p:cNvPr>
          <p:cNvSpPr/>
          <p:nvPr/>
        </p:nvSpPr>
        <p:spPr>
          <a:xfrm>
            <a:off x="5142115" y="5901206"/>
            <a:ext cx="7049886" cy="956795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86936" y="1921418"/>
            <a:ext cx="5372100" cy="525462"/>
          </a:xfrm>
        </p:spPr>
        <p:txBody>
          <a:bodyPr rtlCol="0">
            <a:norm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+mn-lt"/>
              </a:rPr>
              <a:t>SEDE en Carolina del Norte, EUA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EF70D3-B3B4-496C-8A8A-BDAC792CFE83}"/>
              </a:ext>
            </a:extLst>
          </p:cNvPr>
          <p:cNvSpPr txBox="1"/>
          <p:nvPr/>
        </p:nvSpPr>
        <p:spPr>
          <a:xfrm>
            <a:off x="884783" y="2057038"/>
            <a:ext cx="3361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dirty="0"/>
              <a:t>Iniciamos 1993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50706F9-CFB4-4DB2-8616-9D7893FE2F1C}"/>
              </a:ext>
            </a:extLst>
          </p:cNvPr>
          <p:cNvSpPr txBox="1"/>
          <p:nvPr/>
        </p:nvSpPr>
        <p:spPr>
          <a:xfrm>
            <a:off x="1686285" y="2706346"/>
            <a:ext cx="175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latin typeface="+mj-lt"/>
              </a:rPr>
              <a:t>27 países</a:t>
            </a:r>
          </a:p>
        </p:txBody>
      </p:sp>
      <p:grpSp>
        <p:nvGrpSpPr>
          <p:cNvPr id="35" name="Grupo 3">
            <a:extLst>
              <a:ext uri="{FF2B5EF4-FFF2-40B4-BE49-F238E27FC236}">
                <a16:creationId xmlns:a16="http://schemas.microsoft.com/office/drawing/2014/main" id="{F99E47E7-C255-4BEE-8086-2B6D453FBF37}"/>
              </a:ext>
            </a:extLst>
          </p:cNvPr>
          <p:cNvGrpSpPr/>
          <p:nvPr/>
        </p:nvGrpSpPr>
        <p:grpSpPr>
          <a:xfrm>
            <a:off x="7099721" y="203198"/>
            <a:ext cx="3346530" cy="1849927"/>
            <a:chOff x="4336720" y="898198"/>
            <a:chExt cx="3841064" cy="2613426"/>
          </a:xfrm>
        </p:grpSpPr>
        <p:pic>
          <p:nvPicPr>
            <p:cNvPr id="36" name="Picture 17">
              <a:extLst>
                <a:ext uri="{FF2B5EF4-FFF2-40B4-BE49-F238E27FC236}">
                  <a16:creationId xmlns:a16="http://schemas.microsoft.com/office/drawing/2014/main" id="{B25F70E5-755C-4B64-8356-7570F38BB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6494" y="898198"/>
              <a:ext cx="3202980" cy="1737397"/>
            </a:xfrm>
            <a:prstGeom prst="rect">
              <a:avLst/>
            </a:prstGeom>
          </p:spPr>
        </p:pic>
        <p:grpSp>
          <p:nvGrpSpPr>
            <p:cNvPr id="37" name="Grupo 2">
              <a:extLst>
                <a:ext uri="{FF2B5EF4-FFF2-40B4-BE49-F238E27FC236}">
                  <a16:creationId xmlns:a16="http://schemas.microsoft.com/office/drawing/2014/main" id="{72A2D9D4-C3FE-4CA5-9CC4-373B5E1C5EE3}"/>
                </a:ext>
              </a:extLst>
            </p:cNvPr>
            <p:cNvGrpSpPr/>
            <p:nvPr/>
          </p:nvGrpSpPr>
          <p:grpSpPr>
            <a:xfrm>
              <a:off x="4336720" y="2978525"/>
              <a:ext cx="3841064" cy="533099"/>
              <a:chOff x="4327736" y="2987234"/>
              <a:chExt cx="3841064" cy="533099"/>
            </a:xfrm>
          </p:grpSpPr>
          <p:pic>
            <p:nvPicPr>
              <p:cNvPr id="38" name="Imagen 6">
                <a:extLst>
                  <a:ext uri="{FF2B5EF4-FFF2-40B4-BE49-F238E27FC236}">
                    <a16:creationId xmlns:a16="http://schemas.microsoft.com/office/drawing/2014/main" id="{EE50F98E-43CF-4BBC-9AEA-174513F43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54"/>
              <a:stretch/>
            </p:blipFill>
            <p:spPr>
              <a:xfrm>
                <a:off x="6782953" y="2987234"/>
                <a:ext cx="1385847" cy="3920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CuadroTexto 1">
                <a:extLst>
                  <a:ext uri="{FF2B5EF4-FFF2-40B4-BE49-F238E27FC236}">
                    <a16:creationId xmlns:a16="http://schemas.microsoft.com/office/drawing/2014/main" id="{FBCD50B6-F69E-4CE9-87CD-45EF09CA00A1}"/>
                  </a:ext>
                </a:extLst>
              </p:cNvPr>
              <p:cNvSpPr txBox="1"/>
              <p:nvPr/>
            </p:nvSpPr>
            <p:spPr>
              <a:xfrm>
                <a:off x="4327736" y="2998570"/>
                <a:ext cx="2574886" cy="521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solidFill>
                      <a:srgbClr val="002060"/>
                    </a:solidFill>
                    <a:latin typeface="Avenir Next LT Pro Demi" panose="020B0704020202020204" pitchFamily="34" charset="0"/>
                  </a:rPr>
                  <a:t>UNA EMPRESA DE </a:t>
                </a:r>
              </a:p>
            </p:txBody>
          </p:sp>
        </p:grpSp>
      </p:grpSp>
      <p:sp>
        <p:nvSpPr>
          <p:cNvPr id="47" name="CuadroTexto 1">
            <a:extLst>
              <a:ext uri="{FF2B5EF4-FFF2-40B4-BE49-F238E27FC236}">
                <a16:creationId xmlns:a16="http://schemas.microsoft.com/office/drawing/2014/main" id="{A17B6CDE-FB4D-4240-8606-F9E894CB0A5D}"/>
              </a:ext>
            </a:extLst>
          </p:cNvPr>
          <p:cNvSpPr txBox="1"/>
          <p:nvPr/>
        </p:nvSpPr>
        <p:spPr>
          <a:xfrm>
            <a:off x="0" y="252620"/>
            <a:ext cx="5131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+mj-lt"/>
              </a:rPr>
              <a:t>La empresa de venta directa </a:t>
            </a:r>
          </a:p>
          <a:p>
            <a:pPr algn="ctr"/>
            <a:r>
              <a:rPr lang="es-MX" sz="2400" dirty="0">
                <a:latin typeface="+mj-lt"/>
              </a:rPr>
              <a:t>de telecomunicaciones, </a:t>
            </a:r>
          </a:p>
          <a:p>
            <a:pPr algn="ctr"/>
            <a:r>
              <a:rPr lang="es-MX" sz="2400" dirty="0">
                <a:latin typeface="+mj-lt"/>
              </a:rPr>
              <a:t>tecnología y servicios esenciales </a:t>
            </a:r>
          </a:p>
          <a:p>
            <a:pPr algn="ctr"/>
            <a:r>
              <a:rPr lang="es-MX" sz="2400" dirty="0">
                <a:latin typeface="+mj-lt"/>
              </a:rPr>
              <a:t>más grande del mundo </a:t>
            </a: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3E77DF40-9210-DB78-79A3-2024C282E156}"/>
              </a:ext>
            </a:extLst>
          </p:cNvPr>
          <p:cNvGrpSpPr/>
          <p:nvPr/>
        </p:nvGrpSpPr>
        <p:grpSpPr>
          <a:xfrm>
            <a:off x="5644139" y="6071858"/>
            <a:ext cx="5651283" cy="605010"/>
            <a:chOff x="352541" y="5852008"/>
            <a:chExt cx="8509577" cy="896266"/>
          </a:xfrm>
        </p:grpSpPr>
        <p:pic>
          <p:nvPicPr>
            <p:cNvPr id="4" name="Imagen 21" descr="Imagen 21">
              <a:extLst>
                <a:ext uri="{FF2B5EF4-FFF2-40B4-BE49-F238E27FC236}">
                  <a16:creationId xmlns:a16="http://schemas.microsoft.com/office/drawing/2014/main" id="{9FEFAD5D-B07A-3B3F-4732-C2B21FE4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69494" y="5907111"/>
              <a:ext cx="925092" cy="7860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Imagen 22" descr="Imagen 22">
              <a:extLst>
                <a:ext uri="{FF2B5EF4-FFF2-40B4-BE49-F238E27FC236}">
                  <a16:creationId xmlns:a16="http://schemas.microsoft.com/office/drawing/2014/main" id="{36D2B5F7-F74B-30B9-C626-7C13FB43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7205" y="5971877"/>
              <a:ext cx="885790" cy="65652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Imagen 24" descr="Imagen 24">
              <a:extLst>
                <a:ext uri="{FF2B5EF4-FFF2-40B4-BE49-F238E27FC236}">
                  <a16:creationId xmlns:a16="http://schemas.microsoft.com/office/drawing/2014/main" id="{C7FAC1DC-2DAB-CE7F-1EB0-5B242A2F8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30417" b="26082"/>
            <a:stretch>
              <a:fillRect/>
            </a:stretch>
          </p:blipFill>
          <p:spPr>
            <a:xfrm>
              <a:off x="6924288" y="6080648"/>
              <a:ext cx="1009149" cy="4389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Imagen 26" descr="Imagen 26">
              <a:extLst>
                <a:ext uri="{FF2B5EF4-FFF2-40B4-BE49-F238E27FC236}">
                  <a16:creationId xmlns:a16="http://schemas.microsoft.com/office/drawing/2014/main" id="{5130A156-6DD1-9EA1-5599-75BA5F124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94023" y="5852008"/>
              <a:ext cx="887646" cy="8962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Imagen 27" descr="Imagen 27">
              <a:extLst>
                <a:ext uri="{FF2B5EF4-FFF2-40B4-BE49-F238E27FC236}">
                  <a16:creationId xmlns:a16="http://schemas.microsoft.com/office/drawing/2014/main" id="{55C270B0-A46F-3116-2F5F-7EB32E1D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65614" y="5937317"/>
              <a:ext cx="885790" cy="72564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Imagen 33" descr="Imagen 33">
              <a:extLst>
                <a:ext uri="{FF2B5EF4-FFF2-40B4-BE49-F238E27FC236}">
                  <a16:creationId xmlns:a16="http://schemas.microsoft.com/office/drawing/2014/main" id="{7A257250-127D-8422-39F0-47B7ACE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21553" b="21554"/>
            <a:stretch>
              <a:fillRect/>
            </a:stretch>
          </p:blipFill>
          <p:spPr>
            <a:xfrm>
              <a:off x="352541" y="5917347"/>
              <a:ext cx="1345655" cy="7655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" name="Imagen 38" descr="Imagen 38">
              <a:extLst>
                <a:ext uri="{FF2B5EF4-FFF2-40B4-BE49-F238E27FC236}">
                  <a16:creationId xmlns:a16="http://schemas.microsoft.com/office/drawing/2014/main" id="{8DB5CFF3-C762-4BD5-E83D-033A9F735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40815" y="5907111"/>
              <a:ext cx="786060" cy="7860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Imagen 53" descr="Logotipo&#10;&#10;Descripción generada automáticamente">
              <a:extLst>
                <a:ext uri="{FF2B5EF4-FFF2-40B4-BE49-F238E27FC236}">
                  <a16:creationId xmlns:a16="http://schemas.microsoft.com/office/drawing/2014/main" id="{FFE2C64F-A848-B187-C5AC-B43BE682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058" y="5907111"/>
              <a:ext cx="786060" cy="786060"/>
            </a:xfrm>
            <a:prstGeom prst="rect">
              <a:avLst/>
            </a:prstGeom>
          </p:spPr>
        </p:pic>
      </p:grpSp>
      <p:sp>
        <p:nvSpPr>
          <p:cNvPr id="40" name="CuadroTexto 33">
            <a:extLst>
              <a:ext uri="{FF2B5EF4-FFF2-40B4-BE49-F238E27FC236}">
                <a16:creationId xmlns:a16="http://schemas.microsoft.com/office/drawing/2014/main" id="{16BB9EE5-A188-59A0-EACA-5183E664D33F}"/>
              </a:ext>
            </a:extLst>
          </p:cNvPr>
          <p:cNvSpPr txBox="1"/>
          <p:nvPr/>
        </p:nvSpPr>
        <p:spPr>
          <a:xfrm>
            <a:off x="598744" y="3472402"/>
            <a:ext cx="3933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rgbClr val="7030A0"/>
                </a:solidFill>
                <a:latin typeface="+mj-lt"/>
              </a:rPr>
              <a:t>Alianzas con empresas de </a:t>
            </a:r>
          </a:p>
          <a:p>
            <a:pPr algn="ctr"/>
            <a:r>
              <a:rPr lang="es-MX" sz="2400" dirty="0">
                <a:solidFill>
                  <a:srgbClr val="7030A0"/>
                </a:solidFill>
                <a:latin typeface="+mj-lt"/>
              </a:rPr>
              <a:t>clase mundial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FEE26F4-8D9F-C19D-955C-93785F511223}"/>
              </a:ext>
            </a:extLst>
          </p:cNvPr>
          <p:cNvGrpSpPr/>
          <p:nvPr/>
        </p:nvGrpSpPr>
        <p:grpSpPr>
          <a:xfrm>
            <a:off x="285537" y="4441739"/>
            <a:ext cx="4560310" cy="1590382"/>
            <a:chOff x="502113" y="4177162"/>
            <a:chExt cx="4560310" cy="1590382"/>
          </a:xfrm>
        </p:grpSpPr>
        <p:pic>
          <p:nvPicPr>
            <p:cNvPr id="41" name="Picture 40" descr="Picture 5">
              <a:extLst>
                <a:ext uri="{FF2B5EF4-FFF2-40B4-BE49-F238E27FC236}">
                  <a16:creationId xmlns:a16="http://schemas.microsoft.com/office/drawing/2014/main" id="{9320AD3E-E0FE-9382-E26F-23E14B49C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9285" t="61996" r="27642" b="24295"/>
            <a:stretch>
              <a:fillRect/>
            </a:stretch>
          </p:blipFill>
          <p:spPr>
            <a:xfrm>
              <a:off x="3619117" y="4280217"/>
              <a:ext cx="1037271" cy="3506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Picture 5" descr="Picture 5">
              <a:extLst>
                <a:ext uri="{FF2B5EF4-FFF2-40B4-BE49-F238E27FC236}">
                  <a16:creationId xmlns:a16="http://schemas.microsoft.com/office/drawing/2014/main" id="{8239F4AB-5D74-3251-13C8-E15F3D2BE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5265" t="15522" r="30924" b="69444"/>
            <a:stretch>
              <a:fillRect/>
            </a:stretch>
          </p:blipFill>
          <p:spPr>
            <a:xfrm>
              <a:off x="1630940" y="5485700"/>
              <a:ext cx="767141" cy="2692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Picture 5" descr="Picture 5">
              <a:extLst>
                <a:ext uri="{FF2B5EF4-FFF2-40B4-BE49-F238E27FC236}">
                  <a16:creationId xmlns:a16="http://schemas.microsoft.com/office/drawing/2014/main" id="{65EF371A-1A5C-B0E7-0AAF-0AABBB1E9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611" t="59495" r="81158" b="22876"/>
            <a:stretch/>
          </p:blipFill>
          <p:spPr>
            <a:xfrm>
              <a:off x="565849" y="5352641"/>
              <a:ext cx="732893" cy="4071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Picture 5" descr="Picture 5">
              <a:extLst>
                <a:ext uri="{FF2B5EF4-FFF2-40B4-BE49-F238E27FC236}">
                  <a16:creationId xmlns:a16="http://schemas.microsoft.com/office/drawing/2014/main" id="{3708A3DE-0064-6B3B-E8E2-EB06244DB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4110" t="63154" r="58843" b="25085"/>
            <a:stretch>
              <a:fillRect/>
            </a:stretch>
          </p:blipFill>
          <p:spPr>
            <a:xfrm>
              <a:off x="2548557" y="5412583"/>
              <a:ext cx="659751" cy="3549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Picture 5" descr="Picture 5">
              <a:extLst>
                <a:ext uri="{FF2B5EF4-FFF2-40B4-BE49-F238E27FC236}">
                  <a16:creationId xmlns:a16="http://schemas.microsoft.com/office/drawing/2014/main" id="{59FD7CEB-CD82-C4A1-9EAF-8D8D88CB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29510" t="14355" r="54136" b="68846"/>
            <a:stretch>
              <a:fillRect/>
            </a:stretch>
          </p:blipFill>
          <p:spPr>
            <a:xfrm>
              <a:off x="3824966" y="4756025"/>
              <a:ext cx="1058875" cy="3506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Picture 5" descr="Picture 5">
              <a:extLst>
                <a:ext uri="{FF2B5EF4-FFF2-40B4-BE49-F238E27FC236}">
                  <a16:creationId xmlns:a16="http://schemas.microsoft.com/office/drawing/2014/main" id="{0AF41C2A-0FD9-7B05-8166-68AAB153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1203" t="63297" r="49747" b="24982"/>
            <a:stretch>
              <a:fillRect/>
            </a:stretch>
          </p:blipFill>
          <p:spPr>
            <a:xfrm>
              <a:off x="2726691" y="4769101"/>
              <a:ext cx="996512" cy="4160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Picture 5" descr="Picture 5">
              <a:extLst>
                <a:ext uri="{FF2B5EF4-FFF2-40B4-BE49-F238E27FC236}">
                  <a16:creationId xmlns:a16="http://schemas.microsoft.com/office/drawing/2014/main" id="{098EE245-3D5B-4576-8F4A-72D7017CD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1470" t="62879" r="40952" b="24976"/>
            <a:stretch>
              <a:fillRect/>
            </a:stretch>
          </p:blipFill>
          <p:spPr>
            <a:xfrm>
              <a:off x="1777079" y="4739901"/>
              <a:ext cx="855923" cy="4422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8" name="Picture 7" descr="Picture 7">
              <a:extLst>
                <a:ext uri="{FF2B5EF4-FFF2-40B4-BE49-F238E27FC236}">
                  <a16:creationId xmlns:a16="http://schemas.microsoft.com/office/drawing/2014/main" id="{E4697F11-3A49-C17E-0C99-938A9715D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565849" y="4838301"/>
              <a:ext cx="1108474" cy="27767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59" name="Picture 5" descr="Picture 5">
              <a:extLst>
                <a:ext uri="{FF2B5EF4-FFF2-40B4-BE49-F238E27FC236}">
                  <a16:creationId xmlns:a16="http://schemas.microsoft.com/office/drawing/2014/main" id="{47B475C0-7A3A-5E68-6538-BBA8AAF23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9376" t="12325" r="82458" b="68351"/>
            <a:stretch>
              <a:fillRect/>
            </a:stretch>
          </p:blipFill>
          <p:spPr>
            <a:xfrm>
              <a:off x="1887978" y="4177162"/>
              <a:ext cx="594649" cy="4536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Picture 5" descr="Picture 5">
              <a:extLst>
                <a:ext uri="{FF2B5EF4-FFF2-40B4-BE49-F238E27FC236}">
                  <a16:creationId xmlns:a16="http://schemas.microsoft.com/office/drawing/2014/main" id="{061CBDDF-6B20-2C99-88F2-90F4F8C8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5602" t="62987" r="66114" b="25057"/>
            <a:stretch/>
          </p:blipFill>
          <p:spPr>
            <a:xfrm>
              <a:off x="2580426" y="4208151"/>
              <a:ext cx="975057" cy="4536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Screen Shot 2022-03-11 at 4.11.44 PM.png" descr="Screen Shot 2022-03-11 at 4.11.44 PM.png">
              <a:extLst>
                <a:ext uri="{FF2B5EF4-FFF2-40B4-BE49-F238E27FC236}">
                  <a16:creationId xmlns:a16="http://schemas.microsoft.com/office/drawing/2014/main" id="{7E1824D4-A98B-1671-C00E-88E5F2FB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2113" y="4233792"/>
              <a:ext cx="1235946" cy="36784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Imagen 22" descr="Logotipo&#10;&#10;Descripción generada automáticamente">
              <a:extLst>
                <a:ext uri="{FF2B5EF4-FFF2-40B4-BE49-F238E27FC236}">
                  <a16:creationId xmlns:a16="http://schemas.microsoft.com/office/drawing/2014/main" id="{78DCB3B2-7928-62CC-CEB4-DAD925D7B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12835" y="5352641"/>
              <a:ext cx="395020" cy="395019"/>
            </a:xfrm>
            <a:prstGeom prst="rect">
              <a:avLst/>
            </a:prstGeom>
          </p:spPr>
        </p:pic>
        <p:pic>
          <p:nvPicPr>
            <p:cNvPr id="63" name="Imagen 2" descr="Logotipo&#10;&#10;Descripción generada automáticamente">
              <a:extLst>
                <a:ext uri="{FF2B5EF4-FFF2-40B4-BE49-F238E27FC236}">
                  <a16:creationId xmlns:a16="http://schemas.microsoft.com/office/drawing/2014/main" id="{FFC87AC0-E5B0-880E-FC11-2C41F97A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61924" y="5428379"/>
              <a:ext cx="1100499" cy="243541"/>
            </a:xfrm>
            <a:prstGeom prst="rect">
              <a:avLst/>
            </a:prstGeom>
          </p:spPr>
        </p:pic>
      </p:grpSp>
      <p:sp>
        <p:nvSpPr>
          <p:cNvPr id="65" name="CuadroTexto 33">
            <a:extLst>
              <a:ext uri="{FF2B5EF4-FFF2-40B4-BE49-F238E27FC236}">
                <a16:creationId xmlns:a16="http://schemas.microsoft.com/office/drawing/2014/main" id="{7FA4E6C2-86C0-3FEB-5320-AEE8B64D4863}"/>
              </a:ext>
            </a:extLst>
          </p:cNvPr>
          <p:cNvSpPr txBox="1"/>
          <p:nvPr/>
        </p:nvSpPr>
        <p:spPr>
          <a:xfrm>
            <a:off x="2604940" y="6148294"/>
            <a:ext cx="198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 muchas más…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82BDDED-A146-B096-43A8-221CB897B7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0" y="6198360"/>
            <a:ext cx="1120577" cy="269201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FCC1D6E-345E-33E7-7CB2-46C344D6AA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5" y="6153303"/>
            <a:ext cx="500077" cy="3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79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D08C20-78DC-475A-AACD-5820968B011C}"/>
              </a:ext>
            </a:extLst>
          </p:cNvPr>
          <p:cNvSpPr txBox="1"/>
          <p:nvPr/>
        </p:nvSpPr>
        <p:spPr>
          <a:xfrm>
            <a:off x="1253228" y="1123159"/>
            <a:ext cx="97585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dirty="0">
                <a:latin typeface="Avenir Next LT Pro" panose="020B0504020202020204" pitchFamily="34" charset="0"/>
              </a:rPr>
              <a:t>Si te ves </a:t>
            </a:r>
            <a:r>
              <a:rPr lang="es-MX" sz="66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ganando dinero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8E6232-09B7-421F-8C94-722C5F1AD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6" t="31584"/>
          <a:stretch/>
        </p:blipFill>
        <p:spPr>
          <a:xfrm>
            <a:off x="1320409" y="2548084"/>
            <a:ext cx="9624208" cy="2284416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602C1631-49AF-4DCB-A4DD-70C54BFB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39" y="5256732"/>
            <a:ext cx="2138394" cy="9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7824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1D9CE60-1EAF-47B9-B412-C1E338A647B7}"/>
              </a:ext>
            </a:extLst>
          </p:cNvPr>
          <p:cNvGrpSpPr/>
          <p:nvPr/>
        </p:nvGrpSpPr>
        <p:grpSpPr>
          <a:xfrm>
            <a:off x="-9526" y="2286793"/>
            <a:ext cx="12215813" cy="2284415"/>
            <a:chOff x="-9526" y="3903917"/>
            <a:chExt cx="12215813" cy="228441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AF18037-D8D0-4EF3-830D-268DD0627897}"/>
                </a:ext>
              </a:extLst>
            </p:cNvPr>
            <p:cNvSpPr/>
            <p:nvPr/>
          </p:nvSpPr>
          <p:spPr>
            <a:xfrm>
              <a:off x="-9526" y="3903917"/>
              <a:ext cx="12215813" cy="2284415"/>
            </a:xfrm>
            <a:prstGeom prst="rect">
              <a:avLst/>
            </a:prstGeom>
            <a:solidFill>
              <a:srgbClr val="3B7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8568">
                <a:defRPr/>
              </a:pPr>
              <a:endParaRPr lang="en-US" sz="923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FA532A1-FB53-4B24-8171-546706C8D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165" y="4340465"/>
              <a:ext cx="3199332" cy="140887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7D24341-88C3-4732-8D37-D13503FDE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22282" y="4555572"/>
              <a:ext cx="5953346" cy="1193772"/>
            </a:xfrm>
            <a:prstGeom prst="rect">
              <a:avLst/>
            </a:prstGeom>
          </p:spPr>
        </p:pic>
        <p:cxnSp>
          <p:nvCxnSpPr>
            <p:cNvPr id="8" name="Conector recto 23">
              <a:extLst>
                <a:ext uri="{FF2B5EF4-FFF2-40B4-BE49-F238E27FC236}">
                  <a16:creationId xmlns:a16="http://schemas.microsoft.com/office/drawing/2014/main" id="{0A9575EC-BCFB-401B-AF76-493BBE95E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9178" y="4340465"/>
              <a:ext cx="2" cy="16928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55229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B5939AD2-C737-EDB5-3332-160455A8199F}"/>
              </a:ext>
            </a:extLst>
          </p:cNvPr>
          <p:cNvGrpSpPr/>
          <p:nvPr/>
        </p:nvGrpSpPr>
        <p:grpSpPr>
          <a:xfrm>
            <a:off x="3636702" y="2165000"/>
            <a:ext cx="3591979" cy="4148994"/>
            <a:chOff x="4129683" y="1901184"/>
            <a:chExt cx="3591979" cy="4148994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67042623-AA95-14C9-3703-F6F8CDCFCF14}"/>
                </a:ext>
              </a:extLst>
            </p:cNvPr>
            <p:cNvSpPr/>
            <p:nvPr/>
          </p:nvSpPr>
          <p:spPr>
            <a:xfrm>
              <a:off x="4199918" y="1901184"/>
              <a:ext cx="3451508" cy="707423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7602DD8C-1EA9-EE4D-9AB4-F1A20B63000D}"/>
                </a:ext>
              </a:extLst>
            </p:cNvPr>
            <p:cNvSpPr/>
            <p:nvPr/>
          </p:nvSpPr>
          <p:spPr>
            <a:xfrm>
              <a:off x="4199918" y="3567933"/>
              <a:ext cx="3451508" cy="70742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A6AA4ED2-5084-6C1F-1405-3D5B0B0D2FE7}"/>
                </a:ext>
              </a:extLst>
            </p:cNvPr>
            <p:cNvSpPr/>
            <p:nvPr/>
          </p:nvSpPr>
          <p:spPr>
            <a:xfrm>
              <a:off x="4199918" y="5342755"/>
              <a:ext cx="3451508" cy="70742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11" name="Picture 30" descr="A close up of a device&#10;&#10;Description automatically generated">
              <a:extLst>
                <a:ext uri="{FF2B5EF4-FFF2-40B4-BE49-F238E27FC236}">
                  <a16:creationId xmlns:a16="http://schemas.microsoft.com/office/drawing/2014/main" id="{12585D91-1B15-4252-B17E-F1CC2312A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544" y="2691379"/>
              <a:ext cx="276256" cy="876398"/>
            </a:xfrm>
            <a:prstGeom prst="rect">
              <a:avLst/>
            </a:prstGeom>
          </p:spPr>
        </p:pic>
        <p:pic>
          <p:nvPicPr>
            <p:cNvPr id="13" name="Picture 32" descr="A close up of a device&#10;&#10;Description automatically generated">
              <a:extLst>
                <a:ext uri="{FF2B5EF4-FFF2-40B4-BE49-F238E27FC236}">
                  <a16:creationId xmlns:a16="http://schemas.microsoft.com/office/drawing/2014/main" id="{6B5DEEBE-AAE1-4033-8CD4-9DD604A5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544" y="4391707"/>
              <a:ext cx="276256" cy="876398"/>
            </a:xfrm>
            <a:prstGeom prst="rect">
              <a:avLst/>
            </a:prstGeom>
          </p:spPr>
        </p:pic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DC943573-84B6-4B4E-9EAF-A01DE7A5CEB7}"/>
                </a:ext>
              </a:extLst>
            </p:cNvPr>
            <p:cNvSpPr/>
            <p:nvPr/>
          </p:nvSpPr>
          <p:spPr>
            <a:xfrm>
              <a:off x="4129683" y="1901184"/>
              <a:ext cx="35919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La mayoría de los proveedores de servicio</a:t>
              </a:r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CD311110-F7A5-460A-AF44-12864F34D700}"/>
                </a:ext>
              </a:extLst>
            </p:cNvPr>
            <p:cNvSpPr/>
            <p:nvPr/>
          </p:nvSpPr>
          <p:spPr>
            <a:xfrm>
              <a:off x="4199918" y="3699495"/>
              <a:ext cx="34515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20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Tiendas Físicas y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Publicidad</a:t>
              </a:r>
              <a:endParaRPr kumimoji="0" lang="es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5DD0E356-E656-4E2C-B594-E201A4D78132}"/>
                </a:ext>
              </a:extLst>
            </p:cNvPr>
            <p:cNvSpPr/>
            <p:nvPr/>
          </p:nvSpPr>
          <p:spPr>
            <a:xfrm>
              <a:off x="4613220" y="5514342"/>
              <a:ext cx="26249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Clientes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B6C8914-14EE-DE5D-90EA-7F68172D0336}"/>
              </a:ext>
            </a:extLst>
          </p:cNvPr>
          <p:cNvSpPr txBox="1"/>
          <p:nvPr/>
        </p:nvSpPr>
        <p:spPr>
          <a:xfrm>
            <a:off x="284002" y="314996"/>
            <a:ext cx="3306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MODELO DE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NEGOCIO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EAA0678-B372-2BBC-3F27-124BFA7A3566}"/>
              </a:ext>
            </a:extLst>
          </p:cNvPr>
          <p:cNvGrpSpPr/>
          <p:nvPr/>
        </p:nvGrpSpPr>
        <p:grpSpPr>
          <a:xfrm>
            <a:off x="3723619" y="649298"/>
            <a:ext cx="8275792" cy="5794843"/>
            <a:chOff x="3723619" y="649298"/>
            <a:chExt cx="8275792" cy="5794843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CF3D4AC-0DFB-4941-BE03-851EC32116A5}"/>
                </a:ext>
              </a:extLst>
            </p:cNvPr>
            <p:cNvSpPr/>
            <p:nvPr/>
          </p:nvSpPr>
          <p:spPr>
            <a:xfrm>
              <a:off x="8001825" y="2902905"/>
              <a:ext cx="1857375" cy="1857375"/>
            </a:xfrm>
            <a:prstGeom prst="ellipse">
              <a:avLst/>
            </a:prstGeom>
            <a:solidFill>
              <a:srgbClr val="EA852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3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5F272A79-AD8F-4C79-89D1-24402C8B7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321" y="1253767"/>
              <a:ext cx="2273265" cy="1619417"/>
            </a:xfrm>
            <a:prstGeom prst="rect">
              <a:avLst/>
            </a:prstGeom>
          </p:spPr>
        </p:pic>
        <p:pic>
          <p:nvPicPr>
            <p:cNvPr id="18" name="Picture 3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1B04998-5D64-4E05-B276-20A3791C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68" y="4828482"/>
              <a:ext cx="1698320" cy="1615659"/>
            </a:xfrm>
            <a:prstGeom prst="rect">
              <a:avLst/>
            </a:prstGeom>
          </p:spPr>
        </p:pic>
        <p:sp>
          <p:nvSpPr>
            <p:cNvPr id="20" name="Rectangle 40">
              <a:extLst>
                <a:ext uri="{FF2B5EF4-FFF2-40B4-BE49-F238E27FC236}">
                  <a16:creationId xmlns:a16="http://schemas.microsoft.com/office/drawing/2014/main" id="{53E40331-76FF-4CCE-B2E1-0916612D8000}"/>
                </a:ext>
              </a:extLst>
            </p:cNvPr>
            <p:cNvSpPr/>
            <p:nvPr/>
          </p:nvSpPr>
          <p:spPr>
            <a:xfrm>
              <a:off x="9846354" y="3459987"/>
              <a:ext cx="12006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Kigelia" panose="020B0502040204020203" pitchFamily="34" charset="0"/>
                  <a:cs typeface="Kigelia" panose="020B0502040204020203" pitchFamily="34" charset="0"/>
                </a:rPr>
                <a:t>TÚ</a:t>
              </a:r>
            </a:p>
          </p:txBody>
        </p:sp>
        <p:cxnSp>
          <p:nvCxnSpPr>
            <p:cNvPr id="21" name="Straight Connector 41">
              <a:extLst>
                <a:ext uri="{FF2B5EF4-FFF2-40B4-BE49-F238E27FC236}">
                  <a16:creationId xmlns:a16="http://schemas.microsoft.com/office/drawing/2014/main" id="{84ABA570-D528-4637-8C06-5AD984C8706E}"/>
                </a:ext>
              </a:extLst>
            </p:cNvPr>
            <p:cNvCxnSpPr/>
            <p:nvPr/>
          </p:nvCxnSpPr>
          <p:spPr>
            <a:xfrm>
              <a:off x="3723619" y="3528699"/>
              <a:ext cx="3329793" cy="1313524"/>
            </a:xfrm>
            <a:prstGeom prst="line">
              <a:avLst/>
            </a:prstGeom>
            <a:noFill/>
            <a:ln w="63500" cap="flat">
              <a:solidFill>
                <a:srgbClr val="F77D4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Connector 42">
              <a:extLst>
                <a:ext uri="{FF2B5EF4-FFF2-40B4-BE49-F238E27FC236}">
                  <a16:creationId xmlns:a16="http://schemas.microsoft.com/office/drawing/2014/main" id="{3049E31E-3E1C-41EB-9E75-0457730925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127" y="3528699"/>
              <a:ext cx="2885026" cy="1346946"/>
            </a:xfrm>
            <a:prstGeom prst="line">
              <a:avLst/>
            </a:prstGeom>
            <a:noFill/>
            <a:ln w="63500" cap="flat">
              <a:solidFill>
                <a:srgbClr val="F77D4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5" name="Imagen 4" descr="Icono&#10;&#10;Descripción generada automáticamente">
              <a:extLst>
                <a:ext uri="{FF2B5EF4-FFF2-40B4-BE49-F238E27FC236}">
                  <a16:creationId xmlns:a16="http://schemas.microsoft.com/office/drawing/2014/main" id="{62EA246E-58C3-F484-133A-E2377663E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174" y="649298"/>
              <a:ext cx="2802238" cy="1275892"/>
            </a:xfrm>
            <a:prstGeom prst="rect">
              <a:avLst/>
            </a:prstGeom>
          </p:spPr>
        </p:pic>
        <p:pic>
          <p:nvPicPr>
            <p:cNvPr id="7" name="Imagen 6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B0409153-EB6C-0C88-82D7-0F3DB408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673" y="3338245"/>
              <a:ext cx="1353678" cy="986694"/>
            </a:xfrm>
            <a:prstGeom prst="rect">
              <a:avLst/>
            </a:prstGeom>
          </p:spPr>
        </p:pic>
        <p:pic>
          <p:nvPicPr>
            <p:cNvPr id="3" name="Gráfico 4" descr="Hombre con relleno sólido">
              <a:extLst>
                <a:ext uri="{FF2B5EF4-FFF2-40B4-BE49-F238E27FC236}">
                  <a16:creationId xmlns:a16="http://schemas.microsoft.com/office/drawing/2014/main" id="{34C47076-E19D-B09C-DD2A-7DEC208E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72562" y="2979621"/>
              <a:ext cx="1426849" cy="1426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377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6">
            <a:extLst>
              <a:ext uri="{FF2B5EF4-FFF2-40B4-BE49-F238E27FC236}">
                <a16:creationId xmlns:a16="http://schemas.microsoft.com/office/drawing/2014/main" id="{85D7D01A-7A40-44B4-AF33-5106CC0C73E0}"/>
              </a:ext>
            </a:extLst>
          </p:cNvPr>
          <p:cNvSpPr txBox="1"/>
          <p:nvPr/>
        </p:nvSpPr>
        <p:spPr>
          <a:xfrm>
            <a:off x="1780378" y="6097485"/>
            <a:ext cx="863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https://tunombre.flashbl.com</a:t>
            </a:r>
          </a:p>
        </p:txBody>
      </p:sp>
      <p:pic>
        <p:nvPicPr>
          <p:cNvPr id="8" name="Imagen 10" descr="Logotipo&#10;&#10;Descripción generada automáticamente">
            <a:extLst>
              <a:ext uri="{FF2B5EF4-FFF2-40B4-BE49-F238E27FC236}">
                <a16:creationId xmlns:a16="http://schemas.microsoft.com/office/drawing/2014/main" id="{7E1BEB7E-A93D-4D6E-98D2-CEEE8A6AC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680" y="1029628"/>
            <a:ext cx="1058229" cy="1058229"/>
          </a:xfrm>
          <a:prstGeom prst="rect">
            <a:avLst/>
          </a:prstGeom>
        </p:spPr>
      </p:pic>
      <p:pic>
        <p:nvPicPr>
          <p:cNvPr id="10" name="Imagen 14" descr="Logotipo, Icono&#10;&#10;Descripción generada automáticamente">
            <a:extLst>
              <a:ext uri="{FF2B5EF4-FFF2-40B4-BE49-F238E27FC236}">
                <a16:creationId xmlns:a16="http://schemas.microsoft.com/office/drawing/2014/main" id="{003B1590-D5B7-4A13-94B6-CEFC2AC95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09" y="3322130"/>
            <a:ext cx="1305871" cy="1305871"/>
          </a:xfrm>
          <a:prstGeom prst="rect">
            <a:avLst/>
          </a:prstGeom>
        </p:spPr>
      </p:pic>
      <p:pic>
        <p:nvPicPr>
          <p:cNvPr id="11" name="Imagen 18" descr="Imagen que contiene Forma&#10;&#10;Descripción generada automáticamente">
            <a:extLst>
              <a:ext uri="{FF2B5EF4-FFF2-40B4-BE49-F238E27FC236}">
                <a16:creationId xmlns:a16="http://schemas.microsoft.com/office/drawing/2014/main" id="{620BF6A7-45C4-4B10-9163-FBCB2CA98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794" y="3410094"/>
            <a:ext cx="1116000" cy="1116000"/>
          </a:xfrm>
          <a:prstGeom prst="rect">
            <a:avLst/>
          </a:prstGeom>
        </p:spPr>
      </p:pic>
      <p:sp>
        <p:nvSpPr>
          <p:cNvPr id="12" name="CuadroTexto 19">
            <a:extLst>
              <a:ext uri="{FF2B5EF4-FFF2-40B4-BE49-F238E27FC236}">
                <a16:creationId xmlns:a16="http://schemas.microsoft.com/office/drawing/2014/main" id="{56FF329B-2A1F-4C76-AFBF-F40980A57DBF}"/>
              </a:ext>
            </a:extLst>
          </p:cNvPr>
          <p:cNvSpPr txBox="1"/>
          <p:nvPr/>
        </p:nvSpPr>
        <p:spPr>
          <a:xfrm>
            <a:off x="195619" y="2195918"/>
            <a:ext cx="202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S/ </a:t>
            </a:r>
            <a:r>
              <a:rPr lang="es-MX" sz="2400" dirty="0">
                <a:solidFill>
                  <a:srgbClr val="000000"/>
                </a:solidFill>
                <a:latin typeface="Avenir Next LT Pro Demi" panose="020B0704020202020204" pitchFamily="34" charset="0"/>
              </a:rPr>
              <a:t>1,160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.00 PEN</a:t>
            </a:r>
          </a:p>
        </p:txBody>
      </p:sp>
      <p:sp>
        <p:nvSpPr>
          <p:cNvPr id="13" name="CuadroTexto 20">
            <a:extLst>
              <a:ext uri="{FF2B5EF4-FFF2-40B4-BE49-F238E27FC236}">
                <a16:creationId xmlns:a16="http://schemas.microsoft.com/office/drawing/2014/main" id="{BBF3AE31-2595-4056-B46C-D271869B57EC}"/>
              </a:ext>
            </a:extLst>
          </p:cNvPr>
          <p:cNvSpPr txBox="1"/>
          <p:nvPr/>
        </p:nvSpPr>
        <p:spPr>
          <a:xfrm>
            <a:off x="10195731" y="2195918"/>
            <a:ext cx="1390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$299.00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USD</a:t>
            </a:r>
          </a:p>
        </p:txBody>
      </p:sp>
      <p:sp>
        <p:nvSpPr>
          <p:cNvPr id="14" name="CuadroTexto 21">
            <a:extLst>
              <a:ext uri="{FF2B5EF4-FFF2-40B4-BE49-F238E27FC236}">
                <a16:creationId xmlns:a16="http://schemas.microsoft.com/office/drawing/2014/main" id="{1B3F2F3B-1D86-439C-8D98-1115618F13E8}"/>
              </a:ext>
            </a:extLst>
          </p:cNvPr>
          <p:cNvSpPr txBox="1"/>
          <p:nvPr/>
        </p:nvSpPr>
        <p:spPr>
          <a:xfrm>
            <a:off x="378434" y="4598306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$7,570.00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MXN</a:t>
            </a:r>
          </a:p>
        </p:txBody>
      </p:sp>
      <p:sp>
        <p:nvSpPr>
          <p:cNvPr id="15" name="CuadroTexto 22">
            <a:extLst>
              <a:ext uri="{FF2B5EF4-FFF2-40B4-BE49-F238E27FC236}">
                <a16:creationId xmlns:a16="http://schemas.microsoft.com/office/drawing/2014/main" id="{1C331731-5177-4951-B2B1-813C02F97098}"/>
              </a:ext>
            </a:extLst>
          </p:cNvPr>
          <p:cNvSpPr txBox="1"/>
          <p:nvPr/>
        </p:nvSpPr>
        <p:spPr>
          <a:xfrm>
            <a:off x="9929633" y="4598306"/>
            <a:ext cx="1922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$1.160.000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COP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EBEF1D87-20C4-C0A6-9752-2B2E4C8B3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44" y="963307"/>
            <a:ext cx="1208800" cy="1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21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5CCDAD5-9603-26DB-3005-2A42A6F61D48}"/>
              </a:ext>
            </a:extLst>
          </p:cNvPr>
          <p:cNvSpPr txBox="1"/>
          <p:nvPr/>
        </p:nvSpPr>
        <p:spPr>
          <a:xfrm>
            <a:off x="326533" y="295040"/>
            <a:ext cx="4097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BENEFICIOS DE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TU NEGOCIO: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B5D2DFD-7F7B-4DCB-90D4-A2BA060D65CB}"/>
              </a:ext>
            </a:extLst>
          </p:cNvPr>
          <p:cNvGrpSpPr/>
          <p:nvPr/>
        </p:nvGrpSpPr>
        <p:grpSpPr>
          <a:xfrm>
            <a:off x="1034854" y="1916609"/>
            <a:ext cx="2258884" cy="2224459"/>
            <a:chOff x="283206" y="1916609"/>
            <a:chExt cx="2258884" cy="2224459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32D1A83-5035-9798-9F39-E0F329E1756A}"/>
                </a:ext>
              </a:extLst>
            </p:cNvPr>
            <p:cNvSpPr txBox="1"/>
            <p:nvPr/>
          </p:nvSpPr>
          <p:spPr>
            <a:xfrm>
              <a:off x="283206" y="3125405"/>
              <a:ext cx="225888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Negocio </a:t>
              </a:r>
            </a:p>
            <a:p>
              <a:pPr algn="ctr"/>
              <a:r>
                <a:rPr lang="es-MX" sz="2000" dirty="0"/>
                <a:t>LLAVE EN MANO en 27 países</a:t>
              </a:r>
            </a:p>
          </p:txBody>
        </p:sp>
        <p:pic>
          <p:nvPicPr>
            <p:cNvPr id="10" name="Gráfico 9" descr="Globo terráqueo: América con relleno sólido">
              <a:extLst>
                <a:ext uri="{FF2B5EF4-FFF2-40B4-BE49-F238E27FC236}">
                  <a16:creationId xmlns:a16="http://schemas.microsoft.com/office/drawing/2014/main" id="{EEE54FCC-2D71-5D70-D66D-9040F4B02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2648" y="1916609"/>
              <a:ext cx="1080000" cy="1080000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0F32E686-22D6-CC8D-AAAB-708CB06767DB}"/>
              </a:ext>
            </a:extLst>
          </p:cNvPr>
          <p:cNvGrpSpPr/>
          <p:nvPr/>
        </p:nvGrpSpPr>
        <p:grpSpPr>
          <a:xfrm>
            <a:off x="3666835" y="4374223"/>
            <a:ext cx="2477983" cy="2219264"/>
            <a:chOff x="2136291" y="4275059"/>
            <a:chExt cx="2477983" cy="2219264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31224D0-D4D5-F2DA-DF78-49C20F0E427E}"/>
                </a:ext>
              </a:extLst>
            </p:cNvPr>
            <p:cNvSpPr txBox="1"/>
            <p:nvPr/>
          </p:nvSpPr>
          <p:spPr>
            <a:xfrm>
              <a:off x="2136291" y="5478660"/>
              <a:ext cx="24779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/>
                <a:t>Tecnología y apoyo operativo  de clase mundial</a:t>
              </a:r>
            </a:p>
          </p:txBody>
        </p:sp>
        <p:pic>
          <p:nvPicPr>
            <p:cNvPr id="13" name="Gráfico 12" descr="Lista con relleno sólido">
              <a:extLst>
                <a:ext uri="{FF2B5EF4-FFF2-40B4-BE49-F238E27FC236}">
                  <a16:creationId xmlns:a16="http://schemas.microsoft.com/office/drawing/2014/main" id="{99827EC9-4577-3426-4065-1243E4F2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10898" y="4275059"/>
              <a:ext cx="1128769" cy="1128769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1563576-E2BF-DD5B-1A50-64554ED04414}"/>
              </a:ext>
            </a:extLst>
          </p:cNvPr>
          <p:cNvGrpSpPr/>
          <p:nvPr/>
        </p:nvGrpSpPr>
        <p:grpSpPr>
          <a:xfrm>
            <a:off x="6376774" y="4398607"/>
            <a:ext cx="2054758" cy="1887103"/>
            <a:chOff x="4958971" y="4299443"/>
            <a:chExt cx="2054758" cy="1887103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4DD413B-75C6-00C1-EA2B-067736A5F573}"/>
                </a:ext>
              </a:extLst>
            </p:cNvPr>
            <p:cNvSpPr txBox="1"/>
            <p:nvPr/>
          </p:nvSpPr>
          <p:spPr>
            <a:xfrm>
              <a:off x="4958971" y="5478660"/>
              <a:ext cx="2054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/>
                <a:t>Atención a clientes</a:t>
              </a:r>
            </a:p>
          </p:txBody>
        </p:sp>
        <p:pic>
          <p:nvPicPr>
            <p:cNvPr id="16" name="Gráfico 15" descr="Reseña de cliente con relleno sólido">
              <a:extLst>
                <a:ext uri="{FF2B5EF4-FFF2-40B4-BE49-F238E27FC236}">
                  <a16:creationId xmlns:a16="http://schemas.microsoft.com/office/drawing/2014/main" id="{AC11F6B4-D64A-C23E-A269-EF7A1C792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46350" y="4299443"/>
              <a:ext cx="1080000" cy="1080000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F2275A6-78C6-7107-45CD-B37B3FFAF476}"/>
              </a:ext>
            </a:extLst>
          </p:cNvPr>
          <p:cNvGrpSpPr/>
          <p:nvPr/>
        </p:nvGrpSpPr>
        <p:grpSpPr>
          <a:xfrm>
            <a:off x="8663488" y="4398607"/>
            <a:ext cx="2784442" cy="2194880"/>
            <a:chOff x="7658589" y="4299443"/>
            <a:chExt cx="2784442" cy="2194880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6B9EFB0-BE3B-21F8-63F1-70BD9BC691DD}"/>
                </a:ext>
              </a:extLst>
            </p:cNvPr>
            <p:cNvSpPr txBox="1"/>
            <p:nvPr/>
          </p:nvSpPr>
          <p:spPr>
            <a:xfrm>
              <a:off x="7658589" y="5478660"/>
              <a:ext cx="278444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Representación de los mejores proveedores en todo el mundo</a:t>
              </a:r>
            </a:p>
          </p:txBody>
        </p:sp>
        <p:pic>
          <p:nvPicPr>
            <p:cNvPr id="19" name="Gráfico 18" descr="Apretón de manos con relleno sólido">
              <a:extLst>
                <a:ext uri="{FF2B5EF4-FFF2-40B4-BE49-F238E27FC236}">
                  <a16:creationId xmlns:a16="http://schemas.microsoft.com/office/drawing/2014/main" id="{4A448007-5186-1CF5-9016-AA02BCC21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10809" y="4299443"/>
              <a:ext cx="1080000" cy="1080000"/>
            </a:xfrm>
            <a:prstGeom prst="rect">
              <a:avLst/>
            </a:prstGeom>
          </p:spPr>
        </p:pic>
      </p:grp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1711C0A-BE4F-5198-8261-CAB01FD5DE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97" y="108638"/>
            <a:ext cx="2270192" cy="1673980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ADA99A32-E0F7-9E85-EB7C-2FF2C4011F71}"/>
              </a:ext>
            </a:extLst>
          </p:cNvPr>
          <p:cNvGrpSpPr/>
          <p:nvPr/>
        </p:nvGrpSpPr>
        <p:grpSpPr>
          <a:xfrm>
            <a:off x="6709388" y="1916609"/>
            <a:ext cx="1389530" cy="1916682"/>
            <a:chOff x="5342507" y="1916609"/>
            <a:chExt cx="1389530" cy="1916682"/>
          </a:xfrm>
        </p:grpSpPr>
        <p:pic>
          <p:nvPicPr>
            <p:cNvPr id="5" name="Gráfico 4" descr="Dinero con relleno sólido">
              <a:extLst>
                <a:ext uri="{FF2B5EF4-FFF2-40B4-BE49-F238E27FC236}">
                  <a16:creationId xmlns:a16="http://schemas.microsoft.com/office/drawing/2014/main" id="{90F7F3A3-7CD5-AD87-F820-4BD98783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497272" y="1916609"/>
              <a:ext cx="1080000" cy="10800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A14BBD2-4508-D927-97CE-72F61736D772}"/>
                </a:ext>
              </a:extLst>
            </p:cNvPr>
            <p:cNvSpPr txBox="1"/>
            <p:nvPr/>
          </p:nvSpPr>
          <p:spPr>
            <a:xfrm>
              <a:off x="5342507" y="3125405"/>
              <a:ext cx="138953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Ingreso RESIDUAL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0E06D92-112A-EB52-9F25-FE5CD0C96055}"/>
              </a:ext>
            </a:extLst>
          </p:cNvPr>
          <p:cNvGrpSpPr/>
          <p:nvPr/>
        </p:nvGrpSpPr>
        <p:grpSpPr>
          <a:xfrm>
            <a:off x="893714" y="4374223"/>
            <a:ext cx="2541165" cy="2224459"/>
            <a:chOff x="9311559" y="1916609"/>
            <a:chExt cx="2541165" cy="2224459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0DFDB24-24E1-68EB-8943-C634C30FE23D}"/>
                </a:ext>
              </a:extLst>
            </p:cNvPr>
            <p:cNvSpPr txBox="1"/>
            <p:nvPr/>
          </p:nvSpPr>
          <p:spPr>
            <a:xfrm>
              <a:off x="9311559" y="3125405"/>
              <a:ext cx="254116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Desarrollo personal, empresarial y liderazgo</a:t>
              </a:r>
            </a:p>
          </p:txBody>
        </p:sp>
        <p:pic>
          <p:nvPicPr>
            <p:cNvPr id="22" name="Gráfico 21" descr="Crecimiento empresarial con relleno sólido">
              <a:extLst>
                <a:ext uri="{FF2B5EF4-FFF2-40B4-BE49-F238E27FC236}">
                  <a16:creationId xmlns:a16="http://schemas.microsoft.com/office/drawing/2014/main" id="{66CCC48C-6EA4-F9D2-37A5-1EE0A978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42141" y="1916609"/>
              <a:ext cx="1080000" cy="1080000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5A13A13-CE80-B9F9-846B-A05753646124}"/>
              </a:ext>
            </a:extLst>
          </p:cNvPr>
          <p:cNvGrpSpPr/>
          <p:nvPr/>
        </p:nvGrpSpPr>
        <p:grpSpPr>
          <a:xfrm>
            <a:off x="8957567" y="1916609"/>
            <a:ext cx="2196285" cy="2224459"/>
            <a:chOff x="6920916" y="1916609"/>
            <a:chExt cx="2196285" cy="2224459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F422753-C206-6A79-8715-4E938AE184E5}"/>
                </a:ext>
              </a:extLst>
            </p:cNvPr>
            <p:cNvSpPr txBox="1"/>
            <p:nvPr/>
          </p:nvSpPr>
          <p:spPr>
            <a:xfrm>
              <a:off x="6920916" y="3125405"/>
              <a:ext cx="219628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Sistema paso a paso de éxito probado</a:t>
              </a:r>
            </a:p>
          </p:txBody>
        </p:sp>
        <p:pic>
          <p:nvPicPr>
            <p:cNvPr id="28" name="Gráfico 27" descr="Lista de comprobación con relleno sólido">
              <a:extLst>
                <a:ext uri="{FF2B5EF4-FFF2-40B4-BE49-F238E27FC236}">
                  <a16:creationId xmlns:a16="http://schemas.microsoft.com/office/drawing/2014/main" id="{92AD86FC-1187-4BD8-8519-3CDA1BB9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479058" y="1916609"/>
              <a:ext cx="1080000" cy="1080000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C71523D-7FFE-3C86-F78D-BC0F279066B4}"/>
              </a:ext>
            </a:extLst>
          </p:cNvPr>
          <p:cNvGrpSpPr/>
          <p:nvPr/>
        </p:nvGrpSpPr>
        <p:grpSpPr>
          <a:xfrm>
            <a:off x="3702715" y="1916609"/>
            <a:ext cx="2406222" cy="2224459"/>
            <a:chOff x="2736448" y="1916609"/>
            <a:chExt cx="2406222" cy="2224459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66E05A9-8757-CE39-5A66-EACC61987ADA}"/>
                </a:ext>
              </a:extLst>
            </p:cNvPr>
            <p:cNvSpPr txBox="1"/>
            <p:nvPr/>
          </p:nvSpPr>
          <p:spPr>
            <a:xfrm>
              <a:off x="2736448" y="3125405"/>
              <a:ext cx="240622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2000" dirty="0"/>
                <a:t>Solidez, trayectoria y experiencia inigualable</a:t>
              </a:r>
            </a:p>
          </p:txBody>
        </p:sp>
        <p:pic>
          <p:nvPicPr>
            <p:cNvPr id="30" name="Gráfico 29" descr="Insignia de portapapeles con relleno sólido">
              <a:extLst>
                <a:ext uri="{FF2B5EF4-FFF2-40B4-BE49-F238E27FC236}">
                  <a16:creationId xmlns:a16="http://schemas.microsoft.com/office/drawing/2014/main" id="{C6C93087-879E-F503-165A-804AFB69C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399559" y="1916609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6269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42F9BCB8-8B90-97A8-398D-A01FB25D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917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5B9CD4FD-B1BD-4681-8985-23CAF4FB9A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69" y="213267"/>
            <a:ext cx="10745457" cy="722634"/>
          </a:xfrm>
        </p:spPr>
        <p:txBody>
          <a:bodyPr>
            <a:normAutofit/>
          </a:bodyPr>
          <a:lstStyle/>
          <a:p>
            <a:r>
              <a:rPr lang="es-MX" sz="3600" spc="300" dirty="0">
                <a:latin typeface="+mn-lt"/>
              </a:rPr>
              <a:t>ACTUALMENTE EN </a:t>
            </a:r>
            <a:r>
              <a:rPr lang="es-MX" sz="3600" spc="300" dirty="0">
                <a:solidFill>
                  <a:srgbClr val="9F26B5"/>
                </a:solidFill>
              </a:rPr>
              <a:t>LATINOAMÉRICA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587107F-8538-42E4-B9AF-020D6AF4F90F}"/>
              </a:ext>
            </a:extLst>
          </p:cNvPr>
          <p:cNvSpPr/>
          <p:nvPr/>
        </p:nvSpPr>
        <p:spPr>
          <a:xfrm>
            <a:off x="0" y="5876867"/>
            <a:ext cx="12192000" cy="981133"/>
          </a:xfrm>
          <a:prstGeom prst="rect">
            <a:avLst/>
          </a:prstGeom>
          <a:solidFill>
            <a:srgbClr val="EA8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>
                <a:latin typeface="Avenir Next LT Pro Light" panose="020B0304020202020204" pitchFamily="34" charset="0"/>
              </a:rPr>
              <a:t>Próximamente más servicios en el futuro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6299997-5E24-6548-BA77-31438958B5CC}"/>
              </a:ext>
            </a:extLst>
          </p:cNvPr>
          <p:cNvGrpSpPr/>
          <p:nvPr/>
        </p:nvGrpSpPr>
        <p:grpSpPr>
          <a:xfrm>
            <a:off x="998289" y="1443917"/>
            <a:ext cx="2200279" cy="1663812"/>
            <a:chOff x="1851437" y="1425058"/>
            <a:chExt cx="2591329" cy="195951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63CA183-EBE6-4C7A-8B55-2281C01DD092}"/>
                </a:ext>
              </a:extLst>
            </p:cNvPr>
            <p:cNvGrpSpPr/>
            <p:nvPr/>
          </p:nvGrpSpPr>
          <p:grpSpPr>
            <a:xfrm>
              <a:off x="1851437" y="1425058"/>
              <a:ext cx="2591329" cy="1624746"/>
              <a:chOff x="1714240" y="1767840"/>
              <a:chExt cx="2591329" cy="1624746"/>
            </a:xfrm>
          </p:grpSpPr>
          <p:pic>
            <p:nvPicPr>
              <p:cNvPr id="9" name="Imagen 8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6DA25EE7-9FA2-43F5-B39B-8E609F47B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8440" y="1767840"/>
                <a:ext cx="1869455" cy="1202433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373BE16D-EAE9-4709-B738-9234B77D9467}"/>
                  </a:ext>
                </a:extLst>
              </p:cNvPr>
              <p:cNvSpPr txBox="1"/>
              <p:nvPr/>
            </p:nvSpPr>
            <p:spPr>
              <a:xfrm>
                <a:off x="1714240" y="2957614"/>
                <a:ext cx="2591329" cy="434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venir Next LT Pro Light" panose="020B0304020202020204" pitchFamily="34" charset="0"/>
                  </a:rPr>
                  <a:t>Telefonía celular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BF65B28-5464-6B5E-0448-09199B924984}"/>
                </a:ext>
              </a:extLst>
            </p:cNvPr>
            <p:cNvGrpSpPr/>
            <p:nvPr/>
          </p:nvGrpSpPr>
          <p:grpSpPr>
            <a:xfrm>
              <a:off x="2408700" y="3136592"/>
              <a:ext cx="1476802" cy="247983"/>
              <a:chOff x="763374" y="3536067"/>
              <a:chExt cx="1959474" cy="329033"/>
            </a:xfrm>
          </p:grpSpPr>
          <p:pic>
            <p:nvPicPr>
              <p:cNvPr id="35" name="Picture 2" descr="Flag of Peru | Britannica">
                <a:extLst>
                  <a:ext uri="{FF2B5EF4-FFF2-40B4-BE49-F238E27FC236}">
                    <a16:creationId xmlns:a16="http://schemas.microsoft.com/office/drawing/2014/main" id="{5A546B79-880B-6CD1-C702-CE58349844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176" y="3542916"/>
                <a:ext cx="482672" cy="322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Flag of Mexico | Britannica">
                <a:extLst>
                  <a:ext uri="{FF2B5EF4-FFF2-40B4-BE49-F238E27FC236}">
                    <a16:creationId xmlns:a16="http://schemas.microsoft.com/office/drawing/2014/main" id="{A5757C72-700E-FAE4-56F2-F8178768E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374" y="3536067"/>
                <a:ext cx="563821" cy="32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Colombia - Transportation | Britannica">
                <a:extLst>
                  <a:ext uri="{FF2B5EF4-FFF2-40B4-BE49-F238E27FC236}">
                    <a16:creationId xmlns:a16="http://schemas.microsoft.com/office/drawing/2014/main" id="{A6297C7E-5CBF-BC12-CDFE-48B11EF15C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98" y="3542916"/>
                <a:ext cx="483574" cy="322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4DD6A2-8D0A-CE60-E81D-85689653A3DE}"/>
              </a:ext>
            </a:extLst>
          </p:cNvPr>
          <p:cNvGrpSpPr/>
          <p:nvPr/>
        </p:nvGrpSpPr>
        <p:grpSpPr>
          <a:xfrm>
            <a:off x="4592883" y="1439987"/>
            <a:ext cx="3435305" cy="1682212"/>
            <a:chOff x="5642328" y="1417858"/>
            <a:chExt cx="4045853" cy="1981187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7C0EB8A-8C46-431C-9EFF-26D90C1E2900}"/>
                </a:ext>
              </a:extLst>
            </p:cNvPr>
            <p:cNvSpPr txBox="1"/>
            <p:nvPr/>
          </p:nvSpPr>
          <p:spPr>
            <a:xfrm>
              <a:off x="5642328" y="2622145"/>
              <a:ext cx="4045853" cy="434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Next LT Pro Light" panose="020B0304020202020204" pitchFamily="34" charset="0"/>
                </a:rPr>
                <a:t>Seguridad y automatización</a:t>
              </a:r>
            </a:p>
          </p:txBody>
        </p:sp>
        <p:pic>
          <p:nvPicPr>
            <p:cNvPr id="23" name="Imagen 22" descr="Logotipo&#10;&#10;Descripción generada automáticamente">
              <a:extLst>
                <a:ext uri="{FF2B5EF4-FFF2-40B4-BE49-F238E27FC236}">
                  <a16:creationId xmlns:a16="http://schemas.microsoft.com/office/drawing/2014/main" id="{EBDC619E-A378-7C8B-C1DE-1B8B390B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5936" y="1417858"/>
              <a:ext cx="1098636" cy="1098634"/>
            </a:xfrm>
            <a:prstGeom prst="rect">
              <a:avLst/>
            </a:prstGeom>
          </p:spPr>
        </p:pic>
        <p:pic>
          <p:nvPicPr>
            <p:cNvPr id="39" name="Picture 4" descr="Flag of Mexico | Britannica">
              <a:extLst>
                <a:ext uri="{FF2B5EF4-FFF2-40B4-BE49-F238E27FC236}">
                  <a16:creationId xmlns:a16="http://schemas.microsoft.com/office/drawing/2014/main" id="{668FA2B1-11A5-70B1-7919-6425D50BD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6" y="3155770"/>
              <a:ext cx="424936" cy="24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87DEBF1-689A-F31A-77FC-084AF1D388E1}"/>
              </a:ext>
            </a:extLst>
          </p:cNvPr>
          <p:cNvGrpSpPr/>
          <p:nvPr/>
        </p:nvGrpSpPr>
        <p:grpSpPr>
          <a:xfrm>
            <a:off x="4061835" y="3904171"/>
            <a:ext cx="4497401" cy="1536445"/>
            <a:chOff x="5016899" y="3813765"/>
            <a:chExt cx="5296711" cy="1809513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0725A647-680B-4889-B20A-D76B742802A6}"/>
                </a:ext>
              </a:extLst>
            </p:cNvPr>
            <p:cNvSpPr txBox="1"/>
            <p:nvPr/>
          </p:nvSpPr>
          <p:spPr>
            <a:xfrm>
              <a:off x="5534951" y="4894948"/>
              <a:ext cx="4260608" cy="434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+mn-ea"/>
                  <a:cs typeface="+mn-cs"/>
                </a:rPr>
                <a:t>TV y Entretenimiento digital</a:t>
              </a:r>
            </a:p>
          </p:txBody>
        </p: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3FE61899-B086-56D1-DCBA-23A76A11617B}"/>
                </a:ext>
              </a:extLst>
            </p:cNvPr>
            <p:cNvGrpSpPr/>
            <p:nvPr/>
          </p:nvGrpSpPr>
          <p:grpSpPr>
            <a:xfrm>
              <a:off x="7208188" y="5380003"/>
              <a:ext cx="914132" cy="243275"/>
              <a:chOff x="2658952" y="5514363"/>
              <a:chExt cx="914132" cy="243275"/>
            </a:xfrm>
          </p:grpSpPr>
          <p:pic>
            <p:nvPicPr>
              <p:cNvPr id="43" name="Picture 6" descr="Colombia - Transportation | Britannica">
                <a:extLst>
                  <a:ext uri="{FF2B5EF4-FFF2-40B4-BE49-F238E27FC236}">
                    <a16:creationId xmlns:a16="http://schemas.microsoft.com/office/drawing/2014/main" id="{D0FE79FB-D175-8419-950A-2F4027DD2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8952" y="5514817"/>
                <a:ext cx="364457" cy="242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" descr="Flag of Mexico | Britannica">
                <a:extLst>
                  <a:ext uri="{FF2B5EF4-FFF2-40B4-BE49-F238E27FC236}">
                    <a16:creationId xmlns:a16="http://schemas.microsoft.com/office/drawing/2014/main" id="{F96ECA4D-4958-4EE8-1C85-190E61C958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148" y="5514363"/>
                <a:ext cx="424936" cy="243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BAF5B0E-6CEE-7B66-DD6D-4F2C89D0C19B}"/>
                </a:ext>
              </a:extLst>
            </p:cNvPr>
            <p:cNvGrpSpPr/>
            <p:nvPr/>
          </p:nvGrpSpPr>
          <p:grpSpPr>
            <a:xfrm>
              <a:off x="5016899" y="3813765"/>
              <a:ext cx="5296711" cy="988274"/>
              <a:chOff x="6115535" y="3813765"/>
              <a:chExt cx="5296711" cy="988274"/>
            </a:xfrm>
          </p:grpSpPr>
          <p:pic>
            <p:nvPicPr>
              <p:cNvPr id="16" name="Imagen 15" descr="Logotipo&#10;&#10;Descripción generada automáticamente">
                <a:extLst>
                  <a:ext uri="{FF2B5EF4-FFF2-40B4-BE49-F238E27FC236}">
                    <a16:creationId xmlns:a16="http://schemas.microsoft.com/office/drawing/2014/main" id="{61ACA1B7-163D-4653-66D5-615472224B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2741" b="8081"/>
              <a:stretch/>
            </p:blipFill>
            <p:spPr>
              <a:xfrm>
                <a:off x="8359728" y="3813765"/>
                <a:ext cx="1634717" cy="988274"/>
              </a:xfrm>
              <a:prstGeom prst="rect">
                <a:avLst/>
              </a:prstGeom>
            </p:spPr>
          </p:pic>
          <p:pic>
            <p:nvPicPr>
              <p:cNvPr id="26" name="Imagen 25" descr="Logotipo&#10;&#10;Descripción generada automáticamente">
                <a:extLst>
                  <a:ext uri="{FF2B5EF4-FFF2-40B4-BE49-F238E27FC236}">
                    <a16:creationId xmlns:a16="http://schemas.microsoft.com/office/drawing/2014/main" id="{6DF3C205-B12B-4DEC-4E15-A1CE7D6AF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707" t="31828" r="5355" b="32322"/>
              <a:stretch/>
            </p:blipFill>
            <p:spPr>
              <a:xfrm>
                <a:off x="6115535" y="4074456"/>
                <a:ext cx="2244193" cy="570991"/>
              </a:xfrm>
              <a:prstGeom prst="rect">
                <a:avLst/>
              </a:prstGeom>
            </p:spPr>
          </p:pic>
          <p:pic>
            <p:nvPicPr>
              <p:cNvPr id="3" name="Imagen 2" descr="Logotipo&#10;&#10;Descripción generada automáticamente">
                <a:extLst>
                  <a:ext uri="{FF2B5EF4-FFF2-40B4-BE49-F238E27FC236}">
                    <a16:creationId xmlns:a16="http://schemas.microsoft.com/office/drawing/2014/main" id="{71DC1B2C-1044-5A81-95A4-A2F156F72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16159" y="4142805"/>
                <a:ext cx="1296087" cy="286825"/>
              </a:xfrm>
              <a:prstGeom prst="rect">
                <a:avLst/>
              </a:prstGeom>
            </p:spPr>
          </p:pic>
        </p:grp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026A069-A8B6-411C-2A4F-1F196117154E}"/>
              </a:ext>
            </a:extLst>
          </p:cNvPr>
          <p:cNvGrpSpPr/>
          <p:nvPr/>
        </p:nvGrpSpPr>
        <p:grpSpPr>
          <a:xfrm>
            <a:off x="551745" y="3899467"/>
            <a:ext cx="3093366" cy="1541149"/>
            <a:chOff x="551745" y="3899467"/>
            <a:chExt cx="3093366" cy="1541149"/>
          </a:xfrm>
        </p:grpSpPr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FC02E5A-84B9-4774-B5A4-71752BA8C191}"/>
                </a:ext>
              </a:extLst>
            </p:cNvPr>
            <p:cNvSpPr txBox="1"/>
            <p:nvPr/>
          </p:nvSpPr>
          <p:spPr>
            <a:xfrm>
              <a:off x="815208" y="4838062"/>
              <a:ext cx="2566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Next LT Pro Light" panose="020B0304020202020204" pitchFamily="34" charset="0"/>
                </a:rPr>
                <a:t>Internet Inalámbrico</a:t>
              </a:r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376B8867-9F20-CE43-FDF8-E53838EBBC93}"/>
                </a:ext>
              </a:extLst>
            </p:cNvPr>
            <p:cNvGrpSpPr/>
            <p:nvPr/>
          </p:nvGrpSpPr>
          <p:grpSpPr>
            <a:xfrm>
              <a:off x="1710337" y="5234053"/>
              <a:ext cx="776183" cy="206563"/>
              <a:chOff x="2658952" y="5514363"/>
              <a:chExt cx="914132" cy="243275"/>
            </a:xfrm>
          </p:grpSpPr>
          <p:pic>
            <p:nvPicPr>
              <p:cNvPr id="38" name="Picture 6" descr="Colombia - Transportation | Britannica">
                <a:extLst>
                  <a:ext uri="{FF2B5EF4-FFF2-40B4-BE49-F238E27FC236}">
                    <a16:creationId xmlns:a16="http://schemas.microsoft.com/office/drawing/2014/main" id="{AF34F9ED-1B34-31C1-3E96-4B505F553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8952" y="5514817"/>
                <a:ext cx="364457" cy="242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Flag of Mexico | Britannica">
                <a:extLst>
                  <a:ext uri="{FF2B5EF4-FFF2-40B4-BE49-F238E27FC236}">
                    <a16:creationId xmlns:a16="http://schemas.microsoft.com/office/drawing/2014/main" id="{EF8AE651-9D36-391E-D351-7F84F4B82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148" y="5514363"/>
                <a:ext cx="424936" cy="243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61656E8-FCE9-80B3-FF21-354AE50EF6A6}"/>
                </a:ext>
              </a:extLst>
            </p:cNvPr>
            <p:cNvGrpSpPr/>
            <p:nvPr/>
          </p:nvGrpSpPr>
          <p:grpSpPr>
            <a:xfrm>
              <a:off x="551745" y="3899467"/>
              <a:ext cx="3093366" cy="933571"/>
              <a:chOff x="409344" y="3899467"/>
              <a:chExt cx="3093366" cy="933571"/>
            </a:xfrm>
          </p:grpSpPr>
          <p:pic>
            <p:nvPicPr>
              <p:cNvPr id="19" name="Imagen 18" descr="Imagen que contiene Texto&#10;&#10;Descripción generada automáticamente">
                <a:extLst>
                  <a:ext uri="{FF2B5EF4-FFF2-40B4-BE49-F238E27FC236}">
                    <a16:creationId xmlns:a16="http://schemas.microsoft.com/office/drawing/2014/main" id="{68A539BC-0F06-D22C-715C-879F42F81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38258" y="3899467"/>
                <a:ext cx="1364452" cy="933571"/>
              </a:xfrm>
              <a:prstGeom prst="rect">
                <a:avLst/>
              </a:prstGeom>
            </p:spPr>
          </p:pic>
          <p:pic>
            <p:nvPicPr>
              <p:cNvPr id="45" name="Imagen 44" descr="Logotipo&#10;&#10;Descripción generada automáticamente">
                <a:extLst>
                  <a:ext uri="{FF2B5EF4-FFF2-40B4-BE49-F238E27FC236}">
                    <a16:creationId xmlns:a16="http://schemas.microsoft.com/office/drawing/2014/main" id="{31D0AF4E-AEE2-EDE6-EB82-3D9797070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707" t="31828" r="5355" b="32322"/>
              <a:stretch/>
            </p:blipFill>
            <p:spPr>
              <a:xfrm>
                <a:off x="409344" y="4157340"/>
                <a:ext cx="1642207" cy="417827"/>
              </a:xfrm>
              <a:prstGeom prst="rect">
                <a:avLst/>
              </a:prstGeom>
            </p:spPr>
          </p:pic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A543FCB-1AA5-4A18-0CC1-8F5D4E7D3D0C}"/>
              </a:ext>
            </a:extLst>
          </p:cNvPr>
          <p:cNvGrpSpPr/>
          <p:nvPr/>
        </p:nvGrpSpPr>
        <p:grpSpPr>
          <a:xfrm>
            <a:off x="9029263" y="2578573"/>
            <a:ext cx="2471926" cy="1546949"/>
            <a:chOff x="9061728" y="2704180"/>
            <a:chExt cx="2471926" cy="1546949"/>
          </a:xfrm>
        </p:grpSpPr>
        <p:pic>
          <p:nvPicPr>
            <p:cNvPr id="13" name="Imagen 12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3A6B3BDE-2C64-E426-6F85-4C46439E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339" y="2704180"/>
              <a:ext cx="1870372" cy="789673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2DFF556-0929-56B1-BD5E-1CE916979C62}"/>
                </a:ext>
              </a:extLst>
            </p:cNvPr>
            <p:cNvSpPr txBox="1"/>
            <p:nvPr/>
          </p:nvSpPr>
          <p:spPr>
            <a:xfrm>
              <a:off x="9061728" y="3597545"/>
              <a:ext cx="2471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Next LT Pro Light" panose="020B0304020202020204" pitchFamily="34" charset="0"/>
                </a:rPr>
                <a:t>Club de viajes</a:t>
              </a:r>
            </a:p>
          </p:txBody>
        </p:sp>
        <p:pic>
          <p:nvPicPr>
            <p:cNvPr id="17" name="Picture 2" descr="Flag of Peru | Britannica">
              <a:extLst>
                <a:ext uri="{FF2B5EF4-FFF2-40B4-BE49-F238E27FC236}">
                  <a16:creationId xmlns:a16="http://schemas.microsoft.com/office/drawing/2014/main" id="{4F6EE289-4B74-8F1F-34B1-12AA8DAF4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781" y="4044951"/>
              <a:ext cx="308880" cy="20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lag of Mexico | Britannica">
              <a:extLst>
                <a:ext uri="{FF2B5EF4-FFF2-40B4-BE49-F238E27FC236}">
                  <a16:creationId xmlns:a16="http://schemas.microsoft.com/office/drawing/2014/main" id="{54B3182C-A345-B94F-57E7-76EFBB596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719" y="4040568"/>
              <a:ext cx="360811" cy="20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olombia - Transportation | Britannica">
              <a:extLst>
                <a:ext uri="{FF2B5EF4-FFF2-40B4-BE49-F238E27FC236}">
                  <a16:creationId xmlns:a16="http://schemas.microsoft.com/office/drawing/2014/main" id="{A7C82C49-77D8-E82F-C873-4AFD861A5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926" y="4044951"/>
              <a:ext cx="309457" cy="20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47464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7701E2-EEC2-4479-9935-C7075D105F21}"/>
              </a:ext>
            </a:extLst>
          </p:cNvPr>
          <p:cNvSpPr txBox="1"/>
          <p:nvPr/>
        </p:nvSpPr>
        <p:spPr>
          <a:xfrm>
            <a:off x="211192" y="216618"/>
            <a:ext cx="4704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001236"/>
                </a:solidFill>
              </a:rPr>
              <a:t>BENEFICIOS PARA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LOS CLIENTES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C8A7B8-8956-45C2-B9AF-9985DD623F8E}"/>
              </a:ext>
            </a:extLst>
          </p:cNvPr>
          <p:cNvSpPr txBox="1"/>
          <p:nvPr/>
        </p:nvSpPr>
        <p:spPr>
          <a:xfrm>
            <a:off x="3970679" y="3070057"/>
            <a:ext cx="299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venir Next LT Pro" panose="020B0504020202020204" pitchFamily="34" charset="0"/>
              </a:rPr>
              <a:t>Empresa sólida, ética y transparente</a:t>
            </a:r>
          </a:p>
        </p:txBody>
      </p:sp>
      <p:pic>
        <p:nvPicPr>
          <p:cNvPr id="11" name="Gráfico 10" descr="Reunión con relleno sólido">
            <a:extLst>
              <a:ext uri="{FF2B5EF4-FFF2-40B4-BE49-F238E27FC236}">
                <a16:creationId xmlns:a16="http://schemas.microsoft.com/office/drawing/2014/main" id="{C301A830-CE04-4636-B043-1804B062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3744" y="1959993"/>
            <a:ext cx="1112819" cy="11128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35437D-6AFB-4B30-BB8A-98F9A7CC3E49}"/>
              </a:ext>
            </a:extLst>
          </p:cNvPr>
          <p:cNvSpPr txBox="1"/>
          <p:nvPr/>
        </p:nvSpPr>
        <p:spPr>
          <a:xfrm>
            <a:off x="1062844" y="3070057"/>
            <a:ext cx="205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venir Next LT Pro" panose="020B0504020202020204" pitchFamily="34" charset="0"/>
              </a:rPr>
              <a:t>Apoyo entre amigos</a:t>
            </a:r>
          </a:p>
        </p:txBody>
      </p:sp>
      <p:pic>
        <p:nvPicPr>
          <p:cNvPr id="12" name="Gráfico 11" descr="Niños con relleno sólido">
            <a:extLst>
              <a:ext uri="{FF2B5EF4-FFF2-40B4-BE49-F238E27FC236}">
                <a16:creationId xmlns:a16="http://schemas.microsoft.com/office/drawing/2014/main" id="{554A9568-DF4E-4BD0-AEB5-A089D0491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8320" y="1959993"/>
            <a:ext cx="1112819" cy="11128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9E67E-FA6C-4B1F-A798-AD1C9797F4BB}"/>
              </a:ext>
            </a:extLst>
          </p:cNvPr>
          <p:cNvSpPr txBox="1"/>
          <p:nvPr/>
        </p:nvSpPr>
        <p:spPr>
          <a:xfrm>
            <a:off x="2316843" y="5572763"/>
            <a:ext cx="2437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venir Next LT Pro" panose="020B0504020202020204" pitchFamily="34" charset="0"/>
              </a:rPr>
              <a:t>Alimenta niños y familias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FAE3D71-2C40-4D41-AFD7-897972AB6F3C}"/>
              </a:ext>
            </a:extLst>
          </p:cNvPr>
          <p:cNvGrpSpPr/>
          <p:nvPr/>
        </p:nvGrpSpPr>
        <p:grpSpPr>
          <a:xfrm>
            <a:off x="1348893" y="4843659"/>
            <a:ext cx="4373810" cy="550335"/>
            <a:chOff x="3105974" y="4843963"/>
            <a:chExt cx="4585135" cy="576925"/>
          </a:xfrm>
        </p:grpSpPr>
        <p:pic>
          <p:nvPicPr>
            <p:cNvPr id="17" name="Imagen 16" descr="Logotipo&#10;&#10;Descripción generada automáticamente">
              <a:extLst>
                <a:ext uri="{FF2B5EF4-FFF2-40B4-BE49-F238E27FC236}">
                  <a16:creationId xmlns:a16="http://schemas.microsoft.com/office/drawing/2014/main" id="{06731A01-25FC-4DB3-8D43-0D9F53CB0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5974" y="4843963"/>
              <a:ext cx="1375648" cy="533535"/>
            </a:xfrm>
            <a:prstGeom prst="rect">
              <a:avLst/>
            </a:prstGeom>
          </p:spPr>
        </p:pic>
        <p:pic>
          <p:nvPicPr>
            <p:cNvPr id="19" name="Imagen 18" descr="Imagen que contiene firmar, alimentos, dibujo, parada&#10;&#10;Descripción generada automáticamente">
              <a:extLst>
                <a:ext uri="{FF2B5EF4-FFF2-40B4-BE49-F238E27FC236}">
                  <a16:creationId xmlns:a16="http://schemas.microsoft.com/office/drawing/2014/main" id="{5B9452A5-89C9-4B1D-BAC9-32FD45C7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8235" y="4906840"/>
              <a:ext cx="1302874" cy="469889"/>
            </a:xfrm>
            <a:prstGeom prst="rect">
              <a:avLst/>
            </a:prstGeom>
          </p:spPr>
        </p:pic>
        <p:pic>
          <p:nvPicPr>
            <p:cNvPr id="21" name="Imagen 20" descr="Logotipo&#10;&#10;Descripción generada automáticamente">
              <a:extLst>
                <a:ext uri="{FF2B5EF4-FFF2-40B4-BE49-F238E27FC236}">
                  <a16:creationId xmlns:a16="http://schemas.microsoft.com/office/drawing/2014/main" id="{DB3C8A13-A304-4B56-8095-187D8E38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7036" y="4862681"/>
              <a:ext cx="1535785" cy="558207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87EB7600-0B16-4A95-90F8-240590C55E09}"/>
              </a:ext>
            </a:extLst>
          </p:cNvPr>
          <p:cNvSpPr txBox="1"/>
          <p:nvPr/>
        </p:nvSpPr>
        <p:spPr>
          <a:xfrm>
            <a:off x="7818655" y="3070057"/>
            <a:ext cx="3604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venir Next LT Pro" panose="020B0504020202020204" pitchFamily="34" charset="0"/>
              </a:rPr>
              <a:t>Ahorro y saldo mensual por referir AMIGOS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17433463-7038-4CD4-BB4C-ED98E3B78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5828" y="2049148"/>
            <a:ext cx="930181" cy="934508"/>
          </a:xfrm>
          <a:prstGeom prst="rect">
            <a:avLst/>
          </a:prstGeom>
        </p:spPr>
      </p:pic>
      <p:pic>
        <p:nvPicPr>
          <p:cNvPr id="9" name="Gráfico 8" descr="Crecimiento empresarial con relleno sólido">
            <a:extLst>
              <a:ext uri="{FF2B5EF4-FFF2-40B4-BE49-F238E27FC236}">
                <a16:creationId xmlns:a16="http://schemas.microsoft.com/office/drawing/2014/main" id="{727B76E1-73E5-4DA3-905E-FA8F433FCE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9600" y="4574619"/>
            <a:ext cx="1112819" cy="111281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83BD976-428A-4964-9134-3E8552265A46}"/>
              </a:ext>
            </a:extLst>
          </p:cNvPr>
          <p:cNvSpPr txBox="1"/>
          <p:nvPr/>
        </p:nvSpPr>
        <p:spPr>
          <a:xfrm>
            <a:off x="6548623" y="5572763"/>
            <a:ext cx="28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venir Next LT Pro" panose="020B0504020202020204" pitchFamily="34" charset="0"/>
              </a:rPr>
              <a:t>Pueden integrarse al negocio</a:t>
            </a:r>
          </a:p>
        </p:txBody>
      </p:sp>
    </p:spTree>
    <p:extLst>
      <p:ext uri="{BB962C8B-B14F-4D97-AF65-F5344CB8AC3E}">
        <p14:creationId xmlns:p14="http://schemas.microsoft.com/office/powerpoint/2010/main" val="286117299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EEA4D8-CE52-07DE-69AB-5A81A495606E}"/>
              </a:ext>
            </a:extLst>
          </p:cNvPr>
          <p:cNvSpPr txBox="1"/>
          <p:nvPr/>
        </p:nvSpPr>
        <p:spPr>
          <a:xfrm>
            <a:off x="321341" y="236756"/>
            <a:ext cx="447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>
                <a:solidFill>
                  <a:srgbClr val="001236"/>
                </a:solidFill>
              </a:rPr>
              <a:t>PLAN DE</a:t>
            </a:r>
          </a:p>
          <a:p>
            <a:r>
              <a:rPr lang="es-MX" sz="3600" spc="300" dirty="0">
                <a:solidFill>
                  <a:srgbClr val="9F26B5"/>
                </a:solidFill>
                <a:latin typeface="+mj-lt"/>
              </a:rPr>
              <a:t>COMPENSACIÓN</a:t>
            </a:r>
          </a:p>
        </p:txBody>
      </p:sp>
      <p:sp>
        <p:nvSpPr>
          <p:cNvPr id="3" name="Elipse 7">
            <a:extLst>
              <a:ext uri="{FF2B5EF4-FFF2-40B4-BE49-F238E27FC236}">
                <a16:creationId xmlns:a16="http://schemas.microsoft.com/office/drawing/2014/main" id="{BF310C16-DCD9-54D4-8EBA-379EAA557627}"/>
              </a:ext>
            </a:extLst>
          </p:cNvPr>
          <p:cNvSpPr/>
          <p:nvPr/>
        </p:nvSpPr>
        <p:spPr>
          <a:xfrm>
            <a:off x="4987120" y="2384803"/>
            <a:ext cx="2165683" cy="21656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Elipse 9">
            <a:extLst>
              <a:ext uri="{FF2B5EF4-FFF2-40B4-BE49-F238E27FC236}">
                <a16:creationId xmlns:a16="http://schemas.microsoft.com/office/drawing/2014/main" id="{B6FD736B-5B7B-7BD1-D3D4-43A8930109C4}"/>
              </a:ext>
            </a:extLst>
          </p:cNvPr>
          <p:cNvSpPr/>
          <p:nvPr/>
        </p:nvSpPr>
        <p:spPr>
          <a:xfrm>
            <a:off x="1120948" y="2384803"/>
            <a:ext cx="2165683" cy="21656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Elipse 10">
            <a:extLst>
              <a:ext uri="{FF2B5EF4-FFF2-40B4-BE49-F238E27FC236}">
                <a16:creationId xmlns:a16="http://schemas.microsoft.com/office/drawing/2014/main" id="{12E3A00A-E681-871C-2C39-8B1E2C087FF0}"/>
              </a:ext>
            </a:extLst>
          </p:cNvPr>
          <p:cNvSpPr/>
          <p:nvPr/>
        </p:nvSpPr>
        <p:spPr>
          <a:xfrm>
            <a:off x="8853295" y="2384803"/>
            <a:ext cx="2165683" cy="21656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9" name="Gráfico 4" descr="Hombre con relleno sólido">
            <a:extLst>
              <a:ext uri="{FF2B5EF4-FFF2-40B4-BE49-F238E27FC236}">
                <a16:creationId xmlns:a16="http://schemas.microsoft.com/office/drawing/2014/main" id="{FA41A0D7-7163-A65B-BD39-38A75082C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0612" y="2689987"/>
            <a:ext cx="1426849" cy="1426849"/>
          </a:xfrm>
          <a:prstGeom prst="rect">
            <a:avLst/>
          </a:prstGeom>
        </p:spPr>
      </p:pic>
      <p:pic>
        <p:nvPicPr>
          <p:cNvPr id="12" name="Gráfico 6" descr="Grupo de hombres con relleno sólido">
            <a:extLst>
              <a:ext uri="{FF2B5EF4-FFF2-40B4-BE49-F238E27FC236}">
                <a16:creationId xmlns:a16="http://schemas.microsoft.com/office/drawing/2014/main" id="{FD06E67F-B665-85B8-2B51-0A5990B7C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3977" y="2778742"/>
            <a:ext cx="1515706" cy="1515706"/>
          </a:xfrm>
          <a:prstGeom prst="rect">
            <a:avLst/>
          </a:prstGeom>
        </p:spPr>
      </p:pic>
      <p:sp>
        <p:nvSpPr>
          <p:cNvPr id="13" name="CuadroTexto 27">
            <a:extLst>
              <a:ext uri="{FF2B5EF4-FFF2-40B4-BE49-F238E27FC236}">
                <a16:creationId xmlns:a16="http://schemas.microsoft.com/office/drawing/2014/main" id="{A9120053-969B-852D-B5E7-DEFA64B2F413}"/>
              </a:ext>
            </a:extLst>
          </p:cNvPr>
          <p:cNvSpPr txBox="1"/>
          <p:nvPr/>
        </p:nvSpPr>
        <p:spPr>
          <a:xfrm>
            <a:off x="1162808" y="4330357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2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TUS CLIENTES</a:t>
            </a:r>
          </a:p>
        </p:txBody>
      </p:sp>
      <p:sp>
        <p:nvSpPr>
          <p:cNvPr id="14" name="CuadroTexto 28">
            <a:extLst>
              <a:ext uri="{FF2B5EF4-FFF2-40B4-BE49-F238E27FC236}">
                <a16:creationId xmlns:a16="http://schemas.microsoft.com/office/drawing/2014/main" id="{8A6A51DD-65DA-5D4E-14B4-5E1ED810F6EE}"/>
              </a:ext>
            </a:extLst>
          </p:cNvPr>
          <p:cNvSpPr txBox="1"/>
          <p:nvPr/>
        </p:nvSpPr>
        <p:spPr>
          <a:xfrm>
            <a:off x="1019596" y="4700381"/>
            <a:ext cx="2573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latin typeface="Avenir Next LT Pro" panose="020B0504020202020204" pitchFamily="34" charset="0"/>
              </a:rPr>
              <a:t>Ingreso Residual Personal</a:t>
            </a:r>
          </a:p>
        </p:txBody>
      </p:sp>
      <p:sp>
        <p:nvSpPr>
          <p:cNvPr id="15" name="CuadroTexto 29">
            <a:extLst>
              <a:ext uri="{FF2B5EF4-FFF2-40B4-BE49-F238E27FC236}">
                <a16:creationId xmlns:a16="http://schemas.microsoft.com/office/drawing/2014/main" id="{3BF1B1CA-3FA7-A9D0-49E4-AA7E893E65C0}"/>
              </a:ext>
            </a:extLst>
          </p:cNvPr>
          <p:cNvSpPr txBox="1"/>
          <p:nvPr/>
        </p:nvSpPr>
        <p:spPr>
          <a:xfrm>
            <a:off x="4013334" y="4330357"/>
            <a:ext cx="4138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2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LOS CLIENTES DE TU EQUIPO</a:t>
            </a:r>
          </a:p>
        </p:txBody>
      </p:sp>
      <p:sp>
        <p:nvSpPr>
          <p:cNvPr id="16" name="CuadroTexto 30">
            <a:extLst>
              <a:ext uri="{FF2B5EF4-FFF2-40B4-BE49-F238E27FC236}">
                <a16:creationId xmlns:a16="http://schemas.microsoft.com/office/drawing/2014/main" id="{F8FB22A0-A8D0-BCC8-1DD8-66F4131B3648}"/>
              </a:ext>
            </a:extLst>
          </p:cNvPr>
          <p:cNvSpPr txBox="1"/>
          <p:nvPr/>
        </p:nvSpPr>
        <p:spPr>
          <a:xfrm>
            <a:off x="4737866" y="4700381"/>
            <a:ext cx="266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latin typeface="Avenir Next LT Pro" panose="020B0504020202020204" pitchFamily="34" charset="0"/>
              </a:rPr>
              <a:t>Ingreso Residual Adicional</a:t>
            </a:r>
          </a:p>
        </p:txBody>
      </p:sp>
      <p:sp>
        <p:nvSpPr>
          <p:cNvPr id="17" name="CuadroTexto 31">
            <a:extLst>
              <a:ext uri="{FF2B5EF4-FFF2-40B4-BE49-F238E27FC236}">
                <a16:creationId xmlns:a16="http://schemas.microsoft.com/office/drawing/2014/main" id="{D278569D-2454-3D53-F802-9E6A9175B090}"/>
              </a:ext>
            </a:extLst>
          </p:cNvPr>
          <p:cNvSpPr txBox="1"/>
          <p:nvPr/>
        </p:nvSpPr>
        <p:spPr>
          <a:xfrm>
            <a:off x="8882694" y="4330357"/>
            <a:ext cx="21182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200" dirty="0">
                <a:solidFill>
                  <a:srgbClr val="9F26B5"/>
                </a:solidFill>
                <a:latin typeface="Avenir Next LT Pro Demi" panose="020B0704020202020204" pitchFamily="34" charset="0"/>
              </a:rPr>
              <a:t>CRECIMIENTO</a:t>
            </a:r>
          </a:p>
        </p:txBody>
      </p:sp>
      <p:sp>
        <p:nvSpPr>
          <p:cNvPr id="18" name="CuadroTexto 32">
            <a:extLst>
              <a:ext uri="{FF2B5EF4-FFF2-40B4-BE49-F238E27FC236}">
                <a16:creationId xmlns:a16="http://schemas.microsoft.com/office/drawing/2014/main" id="{CB8BD5E2-2638-2ABD-C45C-9730D55AB340}"/>
              </a:ext>
            </a:extLst>
          </p:cNvPr>
          <p:cNvSpPr txBox="1"/>
          <p:nvPr/>
        </p:nvSpPr>
        <p:spPr>
          <a:xfrm>
            <a:off x="8267589" y="4700381"/>
            <a:ext cx="3348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latin typeface="Avenir Next LT Pro" panose="020B0504020202020204" pitchFamily="34" charset="0"/>
              </a:rPr>
              <a:t>Bonos de Adquisición de Clientes</a:t>
            </a:r>
          </a:p>
        </p:txBody>
      </p:sp>
      <p:sp>
        <p:nvSpPr>
          <p:cNvPr id="19" name="CuadroTexto 35">
            <a:extLst>
              <a:ext uri="{FF2B5EF4-FFF2-40B4-BE49-F238E27FC236}">
                <a16:creationId xmlns:a16="http://schemas.microsoft.com/office/drawing/2014/main" id="{689605BC-7A02-5EC2-4752-5A67138E43B5}"/>
              </a:ext>
            </a:extLst>
          </p:cNvPr>
          <p:cNvSpPr txBox="1"/>
          <p:nvPr/>
        </p:nvSpPr>
        <p:spPr>
          <a:xfrm>
            <a:off x="8535256" y="5071563"/>
            <a:ext cx="278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$25 USD a</a:t>
            </a:r>
          </a:p>
          <a:p>
            <a:pPr algn="ctr"/>
            <a:r>
              <a:rPr lang="es-CO" sz="30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$450 USD</a:t>
            </a:r>
          </a:p>
        </p:txBody>
      </p:sp>
      <p:sp>
        <p:nvSpPr>
          <p:cNvPr id="20" name="CuadroTexto 36">
            <a:extLst>
              <a:ext uri="{FF2B5EF4-FFF2-40B4-BE49-F238E27FC236}">
                <a16:creationId xmlns:a16="http://schemas.microsoft.com/office/drawing/2014/main" id="{8ABE2E17-91DD-626C-4C4E-76B1FBE73CC7}"/>
              </a:ext>
            </a:extLst>
          </p:cNvPr>
          <p:cNvSpPr txBox="1"/>
          <p:nvPr/>
        </p:nvSpPr>
        <p:spPr>
          <a:xfrm>
            <a:off x="1032425" y="6577716"/>
            <a:ext cx="10683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Avenir Next LT Pro Light" panose="020B0304020202020204" pitchFamily="34" charset="0"/>
              </a:rPr>
              <a:t>*Consulta el Plan de Compensación de Flash en tu país para ver todos los detalles</a:t>
            </a:r>
          </a:p>
        </p:txBody>
      </p:sp>
      <p:sp>
        <p:nvSpPr>
          <p:cNvPr id="21" name="CuadroTexto 37">
            <a:extLst>
              <a:ext uri="{FF2B5EF4-FFF2-40B4-BE49-F238E27FC236}">
                <a16:creationId xmlns:a16="http://schemas.microsoft.com/office/drawing/2014/main" id="{AE31525F-6C56-AD76-4ED7-C5DF52294F0B}"/>
              </a:ext>
            </a:extLst>
          </p:cNvPr>
          <p:cNvSpPr txBox="1"/>
          <p:nvPr/>
        </p:nvSpPr>
        <p:spPr>
          <a:xfrm>
            <a:off x="891901" y="5302395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Hasta el 15%</a:t>
            </a:r>
          </a:p>
        </p:txBody>
      </p:sp>
      <p:sp>
        <p:nvSpPr>
          <p:cNvPr id="22" name="CuadroTexto 38">
            <a:extLst>
              <a:ext uri="{FF2B5EF4-FFF2-40B4-BE49-F238E27FC236}">
                <a16:creationId xmlns:a16="http://schemas.microsoft.com/office/drawing/2014/main" id="{E5656628-7A5B-13B5-FEA2-167666E1826C}"/>
              </a:ext>
            </a:extLst>
          </p:cNvPr>
          <p:cNvSpPr txBox="1"/>
          <p:nvPr/>
        </p:nvSpPr>
        <p:spPr>
          <a:xfrm>
            <a:off x="5661837" y="5302395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dirty="0">
                <a:solidFill>
                  <a:srgbClr val="EA852D"/>
                </a:solidFill>
                <a:latin typeface="Avenir Next LT Pro Demi" panose="020B0704020202020204" pitchFamily="34" charset="0"/>
              </a:rPr>
              <a:t>4%</a:t>
            </a:r>
          </a:p>
        </p:txBody>
      </p:sp>
      <p:pic>
        <p:nvPicPr>
          <p:cNvPr id="23" name="Gráfico 49" descr="Red social con relleno sólido">
            <a:extLst>
              <a:ext uri="{FF2B5EF4-FFF2-40B4-BE49-F238E27FC236}">
                <a16:creationId xmlns:a16="http://schemas.microsoft.com/office/drawing/2014/main" id="{541386F3-054B-7770-0C73-BF525E94A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8315" y="2482460"/>
            <a:ext cx="1703294" cy="170329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FEE081A-A772-2AD6-F87B-A205FDD29E82}"/>
              </a:ext>
            </a:extLst>
          </p:cNvPr>
          <p:cNvGrpSpPr/>
          <p:nvPr/>
        </p:nvGrpSpPr>
        <p:grpSpPr>
          <a:xfrm>
            <a:off x="6758328" y="2801897"/>
            <a:ext cx="645858" cy="505578"/>
            <a:chOff x="1311215" y="370936"/>
            <a:chExt cx="9665050" cy="6150634"/>
          </a:xfrm>
        </p:grpSpPr>
        <p:pic>
          <p:nvPicPr>
            <p:cNvPr id="25" name="Imagen 2">
              <a:extLst>
                <a:ext uri="{FF2B5EF4-FFF2-40B4-BE49-F238E27FC236}">
                  <a16:creationId xmlns:a16="http://schemas.microsoft.com/office/drawing/2014/main" id="{B798DC2C-3AD8-D0AD-DC3B-F6350A199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26" name="Imagen 3">
              <a:extLst>
                <a:ext uri="{FF2B5EF4-FFF2-40B4-BE49-F238E27FC236}">
                  <a16:creationId xmlns:a16="http://schemas.microsoft.com/office/drawing/2014/main" id="{78922CE5-7779-9E8B-EEE5-485C96E5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27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E6F8D8A-79EC-8C7D-F140-011966BF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6CA723-0750-0AD8-5C69-780F4FCCAAC6}"/>
              </a:ext>
            </a:extLst>
          </p:cNvPr>
          <p:cNvGrpSpPr/>
          <p:nvPr/>
        </p:nvGrpSpPr>
        <p:grpSpPr>
          <a:xfrm>
            <a:off x="1658214" y="1927574"/>
            <a:ext cx="1213202" cy="841596"/>
            <a:chOff x="1311215" y="370936"/>
            <a:chExt cx="9665050" cy="6150634"/>
          </a:xfrm>
        </p:grpSpPr>
        <p:pic>
          <p:nvPicPr>
            <p:cNvPr id="35" name="Imagen 2">
              <a:extLst>
                <a:ext uri="{FF2B5EF4-FFF2-40B4-BE49-F238E27FC236}">
                  <a16:creationId xmlns:a16="http://schemas.microsoft.com/office/drawing/2014/main" id="{8A86A13C-9847-C8C4-EA22-D9977D8B5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40" name="Imagen 3">
              <a:extLst>
                <a:ext uri="{FF2B5EF4-FFF2-40B4-BE49-F238E27FC236}">
                  <a16:creationId xmlns:a16="http://schemas.microsoft.com/office/drawing/2014/main" id="{986C9EC2-94B4-0D5D-EBFE-62C6C13C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41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4811A78D-6431-6FF5-7B04-6F58185BE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5864A2-D6CA-A7A3-29BE-761FA5BACD06}"/>
              </a:ext>
            </a:extLst>
          </p:cNvPr>
          <p:cNvGrpSpPr/>
          <p:nvPr/>
        </p:nvGrpSpPr>
        <p:grpSpPr>
          <a:xfrm>
            <a:off x="6637851" y="3744078"/>
            <a:ext cx="645858" cy="505578"/>
            <a:chOff x="1311215" y="370936"/>
            <a:chExt cx="9665050" cy="6150634"/>
          </a:xfrm>
        </p:grpSpPr>
        <p:pic>
          <p:nvPicPr>
            <p:cNvPr id="43" name="Imagen 2">
              <a:extLst>
                <a:ext uri="{FF2B5EF4-FFF2-40B4-BE49-F238E27FC236}">
                  <a16:creationId xmlns:a16="http://schemas.microsoft.com/office/drawing/2014/main" id="{9B4EDA4A-E247-26C5-2B4D-A17FE317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44" name="Imagen 3">
              <a:extLst>
                <a:ext uri="{FF2B5EF4-FFF2-40B4-BE49-F238E27FC236}">
                  <a16:creationId xmlns:a16="http://schemas.microsoft.com/office/drawing/2014/main" id="{19602F72-2EF5-571E-AC42-B70AC27CA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45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BEA7F862-0C9D-BD0F-921E-2D7091A3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800021-87D0-8153-E540-9D1E625CB799}"/>
              </a:ext>
            </a:extLst>
          </p:cNvPr>
          <p:cNvGrpSpPr/>
          <p:nvPr/>
        </p:nvGrpSpPr>
        <p:grpSpPr>
          <a:xfrm>
            <a:off x="5747032" y="2161499"/>
            <a:ext cx="645858" cy="505578"/>
            <a:chOff x="1311215" y="370936"/>
            <a:chExt cx="9665050" cy="6150634"/>
          </a:xfrm>
        </p:grpSpPr>
        <p:pic>
          <p:nvPicPr>
            <p:cNvPr id="47" name="Imagen 2">
              <a:extLst>
                <a:ext uri="{FF2B5EF4-FFF2-40B4-BE49-F238E27FC236}">
                  <a16:creationId xmlns:a16="http://schemas.microsoft.com/office/drawing/2014/main" id="{741BA7BA-A3EF-DFDE-E220-9DF0666A4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48" name="Imagen 3">
              <a:extLst>
                <a:ext uri="{FF2B5EF4-FFF2-40B4-BE49-F238E27FC236}">
                  <a16:creationId xmlns:a16="http://schemas.microsoft.com/office/drawing/2014/main" id="{78F59086-FEEB-D6B0-7857-8F678E9D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49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DBFF01B-5FA4-7ABC-5719-8A0ED102E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5ECA28-BA34-BF97-BF30-6A42D728DB76}"/>
              </a:ext>
            </a:extLst>
          </p:cNvPr>
          <p:cNvGrpSpPr/>
          <p:nvPr/>
        </p:nvGrpSpPr>
        <p:grpSpPr>
          <a:xfrm>
            <a:off x="4616005" y="2801897"/>
            <a:ext cx="645858" cy="505578"/>
            <a:chOff x="1311215" y="370936"/>
            <a:chExt cx="9665050" cy="6150634"/>
          </a:xfrm>
        </p:grpSpPr>
        <p:pic>
          <p:nvPicPr>
            <p:cNvPr id="52" name="Imagen 2">
              <a:extLst>
                <a:ext uri="{FF2B5EF4-FFF2-40B4-BE49-F238E27FC236}">
                  <a16:creationId xmlns:a16="http://schemas.microsoft.com/office/drawing/2014/main" id="{8DCD660C-8214-7BBD-9C43-827F0FAD1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53" name="Imagen 3">
              <a:extLst>
                <a:ext uri="{FF2B5EF4-FFF2-40B4-BE49-F238E27FC236}">
                  <a16:creationId xmlns:a16="http://schemas.microsoft.com/office/drawing/2014/main" id="{13B4FC19-4691-AA63-C8E1-23E2C7AC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54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35AB47D7-FF5B-E269-927E-3ECF6663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E7A6754-B5DB-0A85-1411-95591242B84C}"/>
              </a:ext>
            </a:extLst>
          </p:cNvPr>
          <p:cNvGrpSpPr/>
          <p:nvPr/>
        </p:nvGrpSpPr>
        <p:grpSpPr>
          <a:xfrm>
            <a:off x="4797035" y="3744078"/>
            <a:ext cx="645858" cy="505578"/>
            <a:chOff x="1311215" y="370936"/>
            <a:chExt cx="9665050" cy="6150634"/>
          </a:xfrm>
        </p:grpSpPr>
        <p:pic>
          <p:nvPicPr>
            <p:cNvPr id="56" name="Imagen 2">
              <a:extLst>
                <a:ext uri="{FF2B5EF4-FFF2-40B4-BE49-F238E27FC236}">
                  <a16:creationId xmlns:a16="http://schemas.microsoft.com/office/drawing/2014/main" id="{514622DB-BD1D-14DB-6B47-A448405AB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57" name="Imagen 3">
              <a:extLst>
                <a:ext uri="{FF2B5EF4-FFF2-40B4-BE49-F238E27FC236}">
                  <a16:creationId xmlns:a16="http://schemas.microsoft.com/office/drawing/2014/main" id="{C6C87920-6916-6E44-B806-7B04DBF3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58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6C15F90A-89E9-C64F-E17B-FADF201C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0C6916-EE6B-298D-53E6-BB688551DD00}"/>
              </a:ext>
            </a:extLst>
          </p:cNvPr>
          <p:cNvGrpSpPr/>
          <p:nvPr/>
        </p:nvGrpSpPr>
        <p:grpSpPr>
          <a:xfrm>
            <a:off x="9079744" y="2452236"/>
            <a:ext cx="645858" cy="505578"/>
            <a:chOff x="1311215" y="370936"/>
            <a:chExt cx="9665050" cy="6150634"/>
          </a:xfrm>
        </p:grpSpPr>
        <p:pic>
          <p:nvPicPr>
            <p:cNvPr id="60" name="Imagen 2">
              <a:extLst>
                <a:ext uri="{FF2B5EF4-FFF2-40B4-BE49-F238E27FC236}">
                  <a16:creationId xmlns:a16="http://schemas.microsoft.com/office/drawing/2014/main" id="{136F260E-8AE0-7BAA-F311-CCC38CC3A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61" name="Imagen 3">
              <a:extLst>
                <a:ext uri="{FF2B5EF4-FFF2-40B4-BE49-F238E27FC236}">
                  <a16:creationId xmlns:a16="http://schemas.microsoft.com/office/drawing/2014/main" id="{70F77F69-1D26-8EA5-C9C7-4CC27DB2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62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CA46630-0526-695B-D750-38FB2B84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31952B-4A8F-2867-3F32-D0215D461008}"/>
              </a:ext>
            </a:extLst>
          </p:cNvPr>
          <p:cNvGrpSpPr/>
          <p:nvPr/>
        </p:nvGrpSpPr>
        <p:grpSpPr>
          <a:xfrm>
            <a:off x="9579428" y="1965789"/>
            <a:ext cx="645858" cy="505578"/>
            <a:chOff x="1311215" y="370936"/>
            <a:chExt cx="9665050" cy="6150634"/>
          </a:xfrm>
        </p:grpSpPr>
        <p:pic>
          <p:nvPicPr>
            <p:cNvPr id="64" name="Imagen 2">
              <a:extLst>
                <a:ext uri="{FF2B5EF4-FFF2-40B4-BE49-F238E27FC236}">
                  <a16:creationId xmlns:a16="http://schemas.microsoft.com/office/drawing/2014/main" id="{DCC39716-0F25-3D87-10F1-DA3687477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65" name="Imagen 3">
              <a:extLst>
                <a:ext uri="{FF2B5EF4-FFF2-40B4-BE49-F238E27FC236}">
                  <a16:creationId xmlns:a16="http://schemas.microsoft.com/office/drawing/2014/main" id="{98E45982-DEF8-38A2-476B-FE1F35127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66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9CAF2136-6C3B-41A3-ABD7-4C69640D5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4F2D9C0-EDB4-ED73-192E-8A5DF098E125}"/>
              </a:ext>
            </a:extLst>
          </p:cNvPr>
          <p:cNvGrpSpPr/>
          <p:nvPr/>
        </p:nvGrpSpPr>
        <p:grpSpPr>
          <a:xfrm>
            <a:off x="10122013" y="2447098"/>
            <a:ext cx="645858" cy="505578"/>
            <a:chOff x="1311215" y="370936"/>
            <a:chExt cx="9665050" cy="6150634"/>
          </a:xfrm>
        </p:grpSpPr>
        <p:pic>
          <p:nvPicPr>
            <p:cNvPr id="68" name="Imagen 2">
              <a:extLst>
                <a:ext uri="{FF2B5EF4-FFF2-40B4-BE49-F238E27FC236}">
                  <a16:creationId xmlns:a16="http://schemas.microsoft.com/office/drawing/2014/main" id="{4213B4C2-9E53-31CB-7766-41C5C04AD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69" name="Imagen 3">
              <a:extLst>
                <a:ext uri="{FF2B5EF4-FFF2-40B4-BE49-F238E27FC236}">
                  <a16:creationId xmlns:a16="http://schemas.microsoft.com/office/drawing/2014/main" id="{6B38ED70-1311-4B4A-2251-9E8ED969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70" name="Imagen 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194E6EF-E852-13C1-4603-7F8AE401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552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venir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750</Words>
  <Application>Microsoft Office PowerPoint</Application>
  <PresentationFormat>Widescreen</PresentationFormat>
  <Paragraphs>133</Paragraphs>
  <Slides>21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 LT Pro</vt:lpstr>
      <vt:lpstr>Avenir Next LT Pro Demi</vt:lpstr>
      <vt:lpstr>Avenir Next LT Pro Light</vt:lpstr>
      <vt:lpstr>Calibri</vt:lpstr>
      <vt:lpstr>Tema de Office</vt:lpstr>
      <vt:lpstr>PowerPoint Presentation</vt:lpstr>
      <vt:lpstr>SEDE en Carolina del Norte, EUA</vt:lpstr>
      <vt:lpstr>PowerPoint Presentation</vt:lpstr>
      <vt:lpstr>PowerPoint Presentation</vt:lpstr>
      <vt:lpstr>PowerPoint Presentation</vt:lpstr>
      <vt:lpstr>PowerPoint Presentation</vt:lpstr>
      <vt:lpstr>ACTUALMENTE EN LATINOAMÉRICA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De la Vega</dc:creator>
  <cp:lastModifiedBy>Alfonso Lobato</cp:lastModifiedBy>
  <cp:revision>21</cp:revision>
  <dcterms:created xsi:type="dcterms:W3CDTF">2022-10-12T04:01:47Z</dcterms:created>
  <dcterms:modified xsi:type="dcterms:W3CDTF">2023-01-03T17:05:36Z</dcterms:modified>
</cp:coreProperties>
</file>