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5" r:id="rId10"/>
    <p:sldId id="268" r:id="rId11"/>
    <p:sldId id="282" r:id="rId12"/>
    <p:sldId id="266" r:id="rId13"/>
    <p:sldId id="271" r:id="rId14"/>
    <p:sldId id="272" r:id="rId15"/>
    <p:sldId id="273" r:id="rId16"/>
    <p:sldId id="274" r:id="rId17"/>
    <p:sldId id="275" r:id="rId18"/>
    <p:sldId id="276" r:id="rId19"/>
    <p:sldId id="277" r:id="rId20"/>
    <p:sldId id="278" r:id="rId21"/>
    <p:sldId id="279"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5"/>
    <p:restoredTop sz="87872"/>
  </p:normalViewPr>
  <p:slideViewPr>
    <p:cSldViewPr snapToGrid="0" snapToObjects="1">
      <p:cViewPr varScale="1">
        <p:scale>
          <a:sx n="48" d="100"/>
          <a:sy n="48" d="100"/>
        </p:scale>
        <p:origin x="1160" y="200"/>
      </p:cViewPr>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Helvetica Neue"/>
      </a:defRPr>
    </a:lvl1pPr>
    <a:lvl2pPr indent="228600" defTabSz="1828800" latinLnBrk="0">
      <a:defRPr sz="2400">
        <a:latin typeface="+mn-lt"/>
        <a:ea typeface="+mn-ea"/>
        <a:cs typeface="+mn-cs"/>
        <a:sym typeface="Helvetica Neue"/>
      </a:defRPr>
    </a:lvl2pPr>
    <a:lvl3pPr indent="457200" defTabSz="1828800" latinLnBrk="0">
      <a:defRPr sz="2400">
        <a:latin typeface="+mn-lt"/>
        <a:ea typeface="+mn-ea"/>
        <a:cs typeface="+mn-cs"/>
        <a:sym typeface="Helvetica Neue"/>
      </a:defRPr>
    </a:lvl3pPr>
    <a:lvl4pPr indent="685800" defTabSz="1828800" latinLnBrk="0">
      <a:defRPr sz="2400">
        <a:latin typeface="+mn-lt"/>
        <a:ea typeface="+mn-ea"/>
        <a:cs typeface="+mn-cs"/>
        <a:sym typeface="Helvetica Neue"/>
      </a:defRPr>
    </a:lvl4pPr>
    <a:lvl5pPr indent="914400" defTabSz="1828800" latinLnBrk="0">
      <a:defRPr sz="2400">
        <a:latin typeface="+mn-lt"/>
        <a:ea typeface="+mn-ea"/>
        <a:cs typeface="+mn-cs"/>
        <a:sym typeface="Helvetica Neue"/>
      </a:defRPr>
    </a:lvl5pPr>
    <a:lvl6pPr indent="1143000" defTabSz="1828800" latinLnBrk="0">
      <a:defRPr sz="2400">
        <a:latin typeface="+mn-lt"/>
        <a:ea typeface="+mn-ea"/>
        <a:cs typeface="+mn-cs"/>
        <a:sym typeface="Helvetica Neue"/>
      </a:defRPr>
    </a:lvl6pPr>
    <a:lvl7pPr indent="1371600" defTabSz="1828800" latinLnBrk="0">
      <a:defRPr sz="2400">
        <a:latin typeface="+mn-lt"/>
        <a:ea typeface="+mn-ea"/>
        <a:cs typeface="+mn-cs"/>
        <a:sym typeface="Helvetica Neue"/>
      </a:defRPr>
    </a:lvl7pPr>
    <a:lvl8pPr indent="1600200" defTabSz="1828800" latinLnBrk="0">
      <a:defRPr sz="2400">
        <a:latin typeface="+mn-lt"/>
        <a:ea typeface="+mn-ea"/>
        <a:cs typeface="+mn-cs"/>
        <a:sym typeface="Helvetica Neue"/>
      </a:defRPr>
    </a:lvl8pPr>
    <a:lvl9pPr indent="1828800" defTabSz="1828800" latinLnBrk="0">
      <a:defRPr sz="24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Comenzar la sesión 5 minutos antes</a:t>
            </a:r>
          </a:p>
          <a:p>
            <a:r>
              <a:rPr lang="es-ES_tradnl" dirty="0"/>
              <a:t>Música de bit alto</a:t>
            </a:r>
          </a:p>
        </p:txBody>
      </p:sp>
    </p:spTree>
    <p:extLst>
      <p:ext uri="{BB962C8B-B14F-4D97-AF65-F5344CB8AC3E}">
        <p14:creationId xmlns:p14="http://schemas.microsoft.com/office/powerpoint/2010/main" val="333605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Gracias a esta empresa XXXXX podrá comercializar estas marcas y muchas más ya que tenemos más de 75 socios por el mundo, pero aquí les muestro los principales</a:t>
            </a:r>
          </a:p>
          <a:p>
            <a:r>
              <a:rPr lang="es-ES_tradnl" dirty="0"/>
              <a:t>Los principales servicios que comercializamos:</a:t>
            </a:r>
          </a:p>
          <a:p>
            <a:r>
              <a:rPr lang="es-ES_tradnl" dirty="0"/>
              <a:t>¡Energía, Gas, TV, Telefonía Celular y fija, internet de casa y negocio, sistemas de seguridad, satélite, </a:t>
            </a:r>
            <a:r>
              <a:rPr lang="es-ES_tradnl" dirty="0" err="1"/>
              <a:t>etc</a:t>
            </a:r>
            <a:r>
              <a:rPr lang="es-ES_tradnl" dirty="0"/>
              <a:t>!</a:t>
            </a:r>
          </a:p>
          <a:p>
            <a:r>
              <a:rPr lang="es-ES_tradnl" dirty="0"/>
              <a:t>Y ahora tenemos dos grandes noticias</a:t>
            </a:r>
          </a:p>
          <a:p>
            <a:r>
              <a:rPr lang="es-ES_tradnl" dirty="0"/>
              <a:t>ACN acaba de comprar una compañía de 800 Millones de dólares que se llama </a:t>
            </a:r>
            <a:r>
              <a:rPr lang="es-ES_tradnl" dirty="0" err="1"/>
              <a:t>Kynect</a:t>
            </a:r>
            <a:r>
              <a:rPr lang="es-ES_tradnl" dirty="0"/>
              <a:t>, esta empresa era un competidor muy fuerte de energía en norte américa, y ahora es parte también de nosotros. Y de noticias de </a:t>
            </a:r>
            <a:r>
              <a:rPr lang="es-ES_tradnl" dirty="0" err="1"/>
              <a:t>Latam</a:t>
            </a:r>
            <a:r>
              <a:rPr lang="es-ES_tradnl" dirty="0"/>
              <a:t> ACN está por lanzar nuestra nueva marca que se llama TOTAL PLAY, es el mejor triple </a:t>
            </a:r>
            <a:r>
              <a:rPr lang="es-ES_tradnl" dirty="0" err="1"/>
              <a:t>play</a:t>
            </a:r>
            <a:r>
              <a:rPr lang="es-ES_tradnl" dirty="0"/>
              <a:t> de México. </a:t>
            </a:r>
          </a:p>
          <a:p>
            <a:r>
              <a:rPr lang="es-ES_tradnl" dirty="0"/>
              <a:t>Así que cualquiera de estos servicios y muchos más hoy XXXX podrá comercializar y ganar de la siguiente forma</a:t>
            </a:r>
          </a:p>
          <a:p>
            <a:endParaRPr lang="es-ES_tradnl" dirty="0"/>
          </a:p>
        </p:txBody>
      </p:sp>
    </p:spTree>
    <p:extLst>
      <p:ext uri="{BB962C8B-B14F-4D97-AF65-F5344CB8AC3E}">
        <p14:creationId xmlns:p14="http://schemas.microsoft.com/office/powerpoint/2010/main" val="1257460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De todos los clientes que XXXXXX realiza, estará ganando bonos constantes por que la gente utilice sus servicios</a:t>
            </a:r>
          </a:p>
          <a:p>
            <a:r>
              <a:rPr lang="es-ES_tradnl" dirty="0" err="1"/>
              <a:t>Tambien</a:t>
            </a:r>
            <a:r>
              <a:rPr lang="es-ES_tradnl" dirty="0"/>
              <a:t> ganará regalías, estas son las ganancias que llegan mes a mes por que la gente sigue pagando sus servicios, ¡ES COMO TENER CASAS RENTADAS! Ya que se cobran mes con mes por el trabajo que ya se hizo</a:t>
            </a:r>
          </a:p>
          <a:p>
            <a:r>
              <a:rPr lang="es-ES_tradnl" dirty="0"/>
              <a:t>Ganará también por que sus franquicias hagan clientes nuevos </a:t>
            </a:r>
          </a:p>
          <a:p>
            <a:r>
              <a:rPr lang="es-ES_tradnl" dirty="0"/>
              <a:t>Y por la distribución que forme también llegará un porcentaje mensual que le permitirá remplazar cualquier ingreso gracias al poder de la distribución masiva multinacional</a:t>
            </a:r>
          </a:p>
        </p:txBody>
      </p:sp>
    </p:spTree>
    <p:extLst>
      <p:ext uri="{BB962C8B-B14F-4D97-AF65-F5344CB8AC3E}">
        <p14:creationId xmlns:p14="http://schemas.microsoft.com/office/powerpoint/2010/main" val="58894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XXXXXX no está solo, tiene un sistema de apoyo y soporte donde lo estaremos apoyando constantemente a tener éxito, eventos, presentaciones y entrenamiento en vivo y grabados, así como un sin </a:t>
            </a:r>
            <a:r>
              <a:rPr lang="es-ES_tradnl" dirty="0" err="1"/>
              <a:t>fín</a:t>
            </a:r>
            <a:r>
              <a:rPr lang="es-ES_tradnl" dirty="0"/>
              <a:t> de actividades para crecer siempre su negocio</a:t>
            </a:r>
          </a:p>
          <a:p>
            <a:r>
              <a:rPr lang="es-ES_tradnl" dirty="0"/>
              <a:t>Y la compañía ha puesto incentivos mayores a los $30mil dólares por comenzar su negocio en este mes!</a:t>
            </a:r>
          </a:p>
        </p:txBody>
      </p:sp>
    </p:spTree>
    <p:extLst>
      <p:ext uri="{BB962C8B-B14F-4D97-AF65-F5344CB8AC3E}">
        <p14:creationId xmlns:p14="http://schemas.microsoft.com/office/powerpoint/2010/main" val="296339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Hay dos maneras en las que podemos apoyarte</a:t>
            </a:r>
          </a:p>
          <a:p>
            <a:endParaRPr lang="es-ES_tradnl" dirty="0"/>
          </a:p>
          <a:p>
            <a:r>
              <a:rPr lang="es-ES_tradnl" dirty="0"/>
              <a:t>Primera, podemos ayudarte a ahorrar dinero en tus servicios esenciales, y que puedas tener los beneficios que hoy disfrutan nuestros clientes, además tener la dicha de poder ayudar al país ya que cada vez que los clientes pagan sus servicios, un porcentaje es donado al bando de alimentos de XXXXX para combatir el hambre.</a:t>
            </a:r>
          </a:p>
          <a:p>
            <a:endParaRPr lang="es-ES_tradnl" dirty="0"/>
          </a:p>
          <a:p>
            <a:r>
              <a:rPr lang="es-ES_tradnl" dirty="0"/>
              <a:t>Y segunda, si te hizo sentido en negocio de XXXXX y te suena bien aprender a ahorrar dinero de tus servicios pero principalmente generar ganancias importantes desarrollando este negocio con un par de horas libres que tengas a la semana, con gusto podemos agendar una reunión personal para mostrarte más detalles de CÓMO COMENZAR</a:t>
            </a:r>
          </a:p>
          <a:p>
            <a:endParaRPr lang="es-ES_tradnl" dirty="0"/>
          </a:p>
          <a:p>
            <a:r>
              <a:rPr lang="es-ES_tradnl" dirty="0"/>
              <a:t>Elige que tipo de opción te gustaría mas?</a:t>
            </a:r>
          </a:p>
        </p:txBody>
      </p:sp>
    </p:spTree>
    <p:extLst>
      <p:ext uri="{BB962C8B-B14F-4D97-AF65-F5344CB8AC3E}">
        <p14:creationId xmlns:p14="http://schemas.microsoft.com/office/powerpoint/2010/main" val="332277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Es importante mencionar que estamos en plena expansión nuestra organización es de las que tiene más crecimiento en el mundo y la más importante en Latinoamérica. Estamos desarrollando un negocio en un ambiente profesional, mismo que puede ser heredable dándote la oportunidad de dejar un legado a tu familia. </a:t>
            </a:r>
          </a:p>
        </p:txBody>
      </p:sp>
    </p:spTree>
    <p:extLst>
      <p:ext uri="{BB962C8B-B14F-4D97-AF65-F5344CB8AC3E}">
        <p14:creationId xmlns:p14="http://schemas.microsoft.com/office/powerpoint/2010/main" val="3891969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Así que XXXXX te agradezco mucho la invitación a tu inauguración de tu negocio multinacional, y se que tendrás muchísimo éxito, justo como lo has demostrado hasta ahora. </a:t>
            </a:r>
          </a:p>
          <a:p>
            <a:endParaRPr lang="es-ES_tradnl" dirty="0"/>
          </a:p>
          <a:p>
            <a:r>
              <a:rPr lang="es-ES_tradnl" dirty="0"/>
              <a:t>El BL agradece el tiempo del profesional:</a:t>
            </a:r>
          </a:p>
          <a:p>
            <a:r>
              <a:rPr lang="es-ES_tradnl" dirty="0"/>
              <a:t>Muchas gracias XXXXXX por tu excelente explicación, por tu tiempo y todo lo que nos compartes. </a:t>
            </a:r>
          </a:p>
        </p:txBody>
      </p:sp>
    </p:spTree>
    <p:extLst>
      <p:ext uri="{BB962C8B-B14F-4D97-AF65-F5344CB8AC3E}">
        <p14:creationId xmlns:p14="http://schemas.microsoft.com/office/powerpoint/2010/main" val="279961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ya para finalizar les quiero agradecer mucho el apoyo dado para esta apertura de mi negocio </a:t>
            </a:r>
          </a:p>
          <a:p>
            <a:r>
              <a:rPr lang="es-ES_tradnl" dirty="0"/>
              <a:t>Los contactaré a cada uno para conocer su siguiente paso</a:t>
            </a:r>
          </a:p>
          <a:p>
            <a:r>
              <a:rPr lang="es-ES_tradnl" dirty="0"/>
              <a:t>Me despido no sin antes mencionarles que</a:t>
            </a:r>
          </a:p>
          <a:p>
            <a:endParaRPr lang="es-ES_tradnl" dirty="0"/>
          </a:p>
          <a:p>
            <a:r>
              <a:rPr lang="es-ES_tradnl" dirty="0"/>
              <a:t>Yo hago este negocio en paralelo a mi trabajo</a:t>
            </a:r>
          </a:p>
          <a:p>
            <a:r>
              <a:rPr lang="es-ES_tradnl" dirty="0"/>
              <a:t>Me hizo brutal sentido generar ingresos  de industrias masivas </a:t>
            </a:r>
          </a:p>
          <a:p>
            <a:r>
              <a:rPr lang="es-ES_tradnl" dirty="0"/>
              <a:t>Lo puedo hacer desde casa</a:t>
            </a:r>
          </a:p>
          <a:p>
            <a:r>
              <a:rPr lang="es-ES_tradnl" dirty="0"/>
              <a:t>Y tener ingresos inmediatos</a:t>
            </a:r>
          </a:p>
          <a:p>
            <a:r>
              <a:rPr lang="es-ES_tradnl" dirty="0"/>
              <a:t>Esto para mi se traduce en tranquilidad para el futuro</a:t>
            </a:r>
          </a:p>
          <a:p>
            <a:endParaRPr lang="es-ES_tradnl" dirty="0"/>
          </a:p>
          <a:p>
            <a:r>
              <a:rPr lang="es-ES_tradnl" dirty="0"/>
              <a:t>Gracias a todos</a:t>
            </a:r>
          </a:p>
          <a:p>
            <a:endParaRPr lang="es-ES_tradnl" dirty="0"/>
          </a:p>
          <a:p>
            <a:endParaRPr lang="es-ES_tradnl" dirty="0"/>
          </a:p>
          <a:p>
            <a:endParaRPr lang="es-ES_tradnl" dirty="0"/>
          </a:p>
        </p:txBody>
      </p:sp>
    </p:spTree>
    <p:extLst>
      <p:ext uri="{BB962C8B-B14F-4D97-AF65-F5344CB8AC3E}">
        <p14:creationId xmlns:p14="http://schemas.microsoft.com/office/powerpoint/2010/main" val="56462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Comienza el BL que inaugura su negocio</a:t>
            </a:r>
          </a:p>
          <a:p>
            <a:r>
              <a:rPr lang="es-ES_tradnl" dirty="0"/>
              <a:t>Bienvenidos a todos, me da mucho gusto tenerlos en este evento tan importante para mí, este proyecto es algo en lo que creo muchísimo y el potencial del mismo es gigantesco, les platico, como ya saben mi nombre es XXXX me dedico a XXXX y estoy inaugurando mi negocio de ACN por que XXXXXXX.</a:t>
            </a:r>
          </a:p>
          <a:p>
            <a:r>
              <a:rPr lang="es-ES_tradnl" dirty="0"/>
              <a:t>Estoy feliz por que inmediatamente he tenido resultados, (si la persona ya tiene resultados, puede compartir posición y número de clientes) la compañía tiene un plan de expansión bien interesante para Latinoamérica y estoy creciendo como nunca había visto antes gracias a un sistema y el acompañamiento de los empresarios que desarrollan junto a mi. </a:t>
            </a:r>
          </a:p>
          <a:p>
            <a:r>
              <a:rPr lang="es-ES_tradnl" dirty="0"/>
              <a:t>Por favor, vean este video ya que yo me sentía así</a:t>
            </a:r>
          </a:p>
          <a:p>
            <a:endParaRPr lang="es-ES_tradnl" dirty="0"/>
          </a:p>
        </p:txBody>
      </p:sp>
    </p:spTree>
    <p:extLst>
      <p:ext uri="{BB962C8B-B14F-4D97-AF65-F5344CB8AC3E}">
        <p14:creationId xmlns:p14="http://schemas.microsoft.com/office/powerpoint/2010/main" val="148597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Para la siguiente parte por favor quiero que le pongan total y absoluta atención a un empresario que tiene toda mi admiración y respeto. Él es alguien que está teniendo mucho ÉXITO, obviamente tiene toda la información por que es un profesional en lo que hace, le encanta ayudar y tengo la fortuna de conocerlo y puedo decirles que es un tipazo. </a:t>
            </a:r>
          </a:p>
          <a:p>
            <a:r>
              <a:rPr lang="es-ES_tradnl" dirty="0"/>
              <a:t>XXXXX te agradezco muchísimo el tiempo y que nos acompañes en tan importante evento para mí.</a:t>
            </a:r>
          </a:p>
          <a:p>
            <a:endParaRPr lang="es-ES_tradnl" dirty="0"/>
          </a:p>
          <a:p>
            <a:r>
              <a:rPr lang="es-ES_tradnl" dirty="0"/>
              <a:t>El profesional regresa edificación corta a BL</a:t>
            </a:r>
          </a:p>
          <a:p>
            <a:r>
              <a:rPr lang="es-ES_tradnl" dirty="0"/>
              <a:t>Y el profesional da su testimonio</a:t>
            </a:r>
          </a:p>
        </p:txBody>
      </p:sp>
    </p:spTree>
    <p:extLst>
      <p:ext uri="{BB962C8B-B14F-4D97-AF65-F5344CB8AC3E}">
        <p14:creationId xmlns:p14="http://schemas.microsoft.com/office/powerpoint/2010/main" val="406697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Quiero festejar mucho a XXXXXX por que como saben está inaugurando su negocio en esta sesión, pero lo más importante de todo es DONDE SE COLOCA gracias a este negocio. Déjenme explicarles por que admiro tanto a XXXXX.</a:t>
            </a:r>
          </a:p>
          <a:p>
            <a:endParaRPr lang="es-ES_tradnl" dirty="0"/>
          </a:p>
          <a:p>
            <a:r>
              <a:rPr lang="es-ES_tradnl" dirty="0"/>
              <a:t>Como ustedes saben la mayoría de las personas son empleados, esto pasa en un 60% de la gente</a:t>
            </a:r>
          </a:p>
          <a:p>
            <a:r>
              <a:rPr lang="es-ES_tradnl" dirty="0"/>
              <a:t>Hay otro 35% que son auto empleados, es decir, que pusieron un negocio y ahora lo tienen que atender, o sea que se dieron un empleo. </a:t>
            </a:r>
          </a:p>
          <a:p>
            <a:r>
              <a:rPr lang="es-ES_tradnl" dirty="0"/>
              <a:t>Y donde lo coloca el día de hoy su negocio a XXXX es DUEÑO  DE NEGOCIO, ya que con ACN ahora tiene 29 países a su disposición para crecer sin límite, su negocio tiene absolutamente todo para darle la libertad de tiempo, ya que esta el servicio, servicio a clientes, los planes, las diferentes marcas y miles de personas corporativas para hacer que todo suceda, por eso admiro a XXXX ya que podrá ser dueño de su tiempo. Y también están los inversionistas, estos son los que reciben dinero de lo que ya hicieron y este sería el siguiente paso para XXXXX.</a:t>
            </a:r>
          </a:p>
          <a:p>
            <a:endParaRPr lang="es-ES_tradnl" dirty="0"/>
          </a:p>
        </p:txBody>
      </p:sp>
    </p:spTree>
    <p:extLst>
      <p:ext uri="{BB962C8B-B14F-4D97-AF65-F5344CB8AC3E}">
        <p14:creationId xmlns:p14="http://schemas.microsoft.com/office/powerpoint/2010/main" val="20120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Déjenme decirles un poco sobre el gran negocio de XXXXXXX</a:t>
            </a:r>
          </a:p>
          <a:p>
            <a:r>
              <a:rPr lang="es-ES_tradnl" dirty="0"/>
              <a:t>ACN Es la compañía #1 del mundo comercializando servicios esenciales, como telecomunicaciones, electricidad, para hogares y empresas. </a:t>
            </a:r>
          </a:p>
          <a:p>
            <a:r>
              <a:rPr lang="es-ES_tradnl" dirty="0"/>
              <a:t>Tiene una gran historia de éxito ya que opera desde el 93, su crecimiento ha sido continuo ya que tiene 27 países abiertos pero acaba de anunciar la expansión a Malasia y Singapur, en este trayecto ha desarrollado millones de clientes y es una empresa reconocida como una de las más poderosas empresas de venta directa teniendo el reconocimiento </a:t>
            </a:r>
            <a:r>
              <a:rPr lang="es-ES_tradnl" dirty="0" err="1"/>
              <a:t>platinum</a:t>
            </a:r>
            <a:r>
              <a:rPr lang="es-ES_tradnl" dirty="0"/>
              <a:t>. </a:t>
            </a:r>
          </a:p>
          <a:p>
            <a:r>
              <a:rPr lang="es-ES_tradnl" dirty="0"/>
              <a:t>Tenemos premios y reconocimientos internacionales que hacen de esta una empresa en la cual puedes confiar. </a:t>
            </a:r>
          </a:p>
          <a:p>
            <a:endParaRPr lang="es-ES_tradnl" dirty="0"/>
          </a:p>
        </p:txBody>
      </p:sp>
    </p:spTree>
    <p:extLst>
      <p:ext uri="{BB962C8B-B14F-4D97-AF65-F5344CB8AC3E}">
        <p14:creationId xmlns:p14="http://schemas.microsoft.com/office/powerpoint/2010/main" val="262845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para lo que estamos aquí el día de hoy, les queremos presentar el NEGOCIO MULTINACIONAL EN LÍNEA DE XXXXXXX</a:t>
            </a:r>
          </a:p>
          <a:p>
            <a:r>
              <a:rPr lang="es-ES_tradnl" dirty="0"/>
              <a:t>Así es como se ve su navegador multinacional, como pueden ver, así está su nombre y actualmente ofrecemos estos servicios</a:t>
            </a:r>
          </a:p>
          <a:p>
            <a:r>
              <a:rPr lang="es-ES_tradnl" dirty="0"/>
              <a:t>Esta página es sumamente poderosa ya que le permite a XXXX hacer clientes SIN LÍMITE por los 29 países en los cuales tenemos servicios, sabiendo también que estamos en plena expansión a Latinoamérica y seguirá siendo abierta año con año.</a:t>
            </a:r>
          </a:p>
          <a:p>
            <a:r>
              <a:rPr lang="es-ES_tradnl" dirty="0"/>
              <a:t>Vamos a explorar el primer servicio muy rápidamente</a:t>
            </a:r>
          </a:p>
          <a:p>
            <a:endParaRPr lang="es-ES_tradnl" dirty="0"/>
          </a:p>
        </p:txBody>
      </p:sp>
    </p:spTree>
    <p:extLst>
      <p:ext uri="{BB962C8B-B14F-4D97-AF65-F5344CB8AC3E}">
        <p14:creationId xmlns:p14="http://schemas.microsoft.com/office/powerpoint/2010/main" val="299984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Edifica el servicio</a:t>
            </a:r>
          </a:p>
        </p:txBody>
      </p:sp>
    </p:spTree>
    <p:extLst>
      <p:ext uri="{BB962C8B-B14F-4D97-AF65-F5344CB8AC3E}">
        <p14:creationId xmlns:p14="http://schemas.microsoft.com/office/powerpoint/2010/main" val="20430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Edifica el servicio</a:t>
            </a:r>
          </a:p>
        </p:txBody>
      </p:sp>
    </p:spTree>
    <p:extLst>
      <p:ext uri="{BB962C8B-B14F-4D97-AF65-F5344CB8AC3E}">
        <p14:creationId xmlns:p14="http://schemas.microsoft.com/office/powerpoint/2010/main" val="360406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Nuestros países latinos como México, Colombia y Perú son los países más recientemente abiertos en la compañía, y su plan de expansión consiste en abrir todo Latinoamérica, y que cada país comercialice más de 10 servicios como mínimo, tal y como ya pasa en el resto del mundo </a:t>
            </a:r>
          </a:p>
        </p:txBody>
      </p:sp>
    </p:spTree>
    <p:extLst>
      <p:ext uri="{BB962C8B-B14F-4D97-AF65-F5344CB8AC3E}">
        <p14:creationId xmlns:p14="http://schemas.microsoft.com/office/powerpoint/2010/main" val="13749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Texto del título</a:t>
            </a:r>
          </a:p>
        </p:txBody>
      </p:sp>
      <p:sp>
        <p:nvSpPr>
          <p:cNvPr id="12" name="Nivel de texto 1…"/>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99" name="Texto del título"/>
          <p:cNvSpPr txBox="1">
            <a:spLocks noGrp="1"/>
          </p:cNvSpPr>
          <p:nvPr>
            <p:ph type="title"/>
          </p:nvPr>
        </p:nvSpPr>
        <p:spPr>
          <a:xfrm>
            <a:off x="3405187" y="3011090"/>
            <a:ext cx="17573626" cy="3921920"/>
          </a:xfrm>
          <a:prstGeom prst="rect">
            <a:avLst/>
          </a:prstGeom>
        </p:spPr>
        <p:txBody>
          <a:bodyPr lIns="42862" tIns="42862" rIns="42862" bIns="42862" anchor="b"/>
          <a:lstStyle>
            <a:lvl1pPr algn="ctr" defTabSz="825500">
              <a:lnSpc>
                <a:spcPct val="100000"/>
              </a:lnSpc>
              <a:defRPr sz="11000">
                <a:latin typeface="Helvetica Neue Medium"/>
                <a:ea typeface="Helvetica Neue Medium"/>
                <a:cs typeface="Helvetica Neue Medium"/>
                <a:sym typeface="Helvetica Neue Medium"/>
              </a:defRPr>
            </a:lvl1pPr>
          </a:lstStyle>
          <a:p>
            <a:r>
              <a:t>Texto del título</a:t>
            </a:r>
          </a:p>
        </p:txBody>
      </p:sp>
      <p:sp>
        <p:nvSpPr>
          <p:cNvPr id="100" name="Nivel de texto 1…"/>
          <p:cNvSpPr txBox="1">
            <a:spLocks noGrp="1"/>
          </p:cNvSpPr>
          <p:nvPr>
            <p:ph type="body" sz="quarter" idx="1"/>
          </p:nvPr>
        </p:nvSpPr>
        <p:spPr>
          <a:xfrm>
            <a:off x="3405187" y="7040165"/>
            <a:ext cx="17573626" cy="1339454"/>
          </a:xfrm>
          <a:prstGeom prst="rect">
            <a:avLst/>
          </a:prstGeom>
        </p:spPr>
        <p:txBody>
          <a:bodyPr lIns="42862" tIns="42862" rIns="42862" bIns="42862"/>
          <a:lstStyle>
            <a:lvl1pPr marL="0" indent="0" algn="ctr" defTabSz="825500">
              <a:lnSpc>
                <a:spcPct val="100000"/>
              </a:lnSpc>
              <a:spcBef>
                <a:spcPts val="0"/>
              </a:spcBef>
              <a:buSzTx/>
              <a:buFontTx/>
              <a:buNone/>
              <a:defRPr sz="5400"/>
            </a:lvl1pPr>
            <a:lvl2pPr marL="0" indent="0" algn="ctr" defTabSz="825500">
              <a:lnSpc>
                <a:spcPct val="100000"/>
              </a:lnSpc>
              <a:spcBef>
                <a:spcPts val="0"/>
              </a:spcBef>
              <a:buSzTx/>
              <a:buFontTx/>
              <a:buNone/>
              <a:defRPr sz="5400"/>
            </a:lvl2pPr>
            <a:lvl3pPr marL="0" indent="0" algn="ctr" defTabSz="825500">
              <a:lnSpc>
                <a:spcPct val="100000"/>
              </a:lnSpc>
              <a:spcBef>
                <a:spcPts val="0"/>
              </a:spcBef>
              <a:buSzTx/>
              <a:buFontTx/>
              <a:buNone/>
              <a:defRPr sz="5400"/>
            </a:lvl3pPr>
            <a:lvl4pPr marL="0" indent="0" algn="ctr" defTabSz="825500">
              <a:lnSpc>
                <a:spcPct val="100000"/>
              </a:lnSpc>
              <a:spcBef>
                <a:spcPts val="0"/>
              </a:spcBef>
              <a:buSzTx/>
              <a:buFontTx/>
              <a:buNone/>
              <a:defRPr sz="5400"/>
            </a:lvl4pPr>
            <a:lvl5pPr marL="0" indent="0" algn="ctr" defTabSz="825500">
              <a:lnSpc>
                <a:spcPct val="100000"/>
              </a:lnSpc>
              <a:spcBef>
                <a:spcPts val="0"/>
              </a:spcBef>
              <a:buSzTx/>
              <a:buFont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01" name="Número de diapositiva"/>
          <p:cNvSpPr txBox="1">
            <a:spLocks noGrp="1"/>
          </p:cNvSpPr>
          <p:nvPr>
            <p:ph type="sldNum" sz="quarter" idx="2"/>
          </p:nvPr>
        </p:nvSpPr>
        <p:spPr>
          <a:xfrm>
            <a:off x="11982083" y="12108656"/>
            <a:ext cx="409119" cy="420521"/>
          </a:xfrm>
          <a:prstGeom prst="rect">
            <a:avLst/>
          </a:prstGeom>
        </p:spPr>
        <p:txBody>
          <a:bodyPr lIns="42862" tIns="42862" rIns="42862" bIns="42862" anchor="t"/>
          <a:lstStyle>
            <a:lvl1pPr algn="ctr" defTabSz="825500">
              <a:defRPr sz="2200">
                <a:solidFill>
                  <a:srgbClr val="000000"/>
                </a:solidFill>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1663700" y="3419476"/>
            <a:ext cx="21031200" cy="5705474"/>
          </a:xfrm>
          <a:prstGeom prst="rect">
            <a:avLst/>
          </a:prstGeom>
        </p:spPr>
        <p:txBody>
          <a:bodyPr anchor="b"/>
          <a:lstStyle>
            <a:lvl1pPr>
              <a:defRPr sz="12000"/>
            </a:lvl1pPr>
          </a:lstStyle>
          <a:p>
            <a:r>
              <a:t>Texto del título</a:t>
            </a:r>
          </a:p>
        </p:txBody>
      </p:sp>
      <p:sp>
        <p:nvSpPr>
          <p:cNvPr id="30" name="Nivel de texto 1…"/>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1676400" y="3651250"/>
            <a:ext cx="10363200" cy="870267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1679575" y="730250"/>
            <a:ext cx="21031201" cy="2651126"/>
          </a:xfrm>
          <a:prstGeom prst="rect">
            <a:avLst/>
          </a:prstGeom>
        </p:spPr>
        <p:txBody>
          <a:bodyPr/>
          <a:lstStyle/>
          <a:p>
            <a:r>
              <a:t>Texto del título</a:t>
            </a:r>
          </a:p>
        </p:txBody>
      </p:sp>
      <p:sp>
        <p:nvSpPr>
          <p:cNvPr id="48" name="Nivel de texto 1…"/>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73" name="Nivel de texto 1…"/>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83" name="Marcador de posición de imagen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Nivel de texto 1…"/>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Texto del título</a:t>
            </a:r>
          </a:p>
        </p:txBody>
      </p:sp>
      <p:sp>
        <p:nvSpPr>
          <p:cNvPr id="3" name="Nivel de texto 1…"/>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22173082" y="12806502"/>
            <a:ext cx="534519" cy="542646"/>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9pPr>
    </p:titleStyle>
    <p:bodyStyle>
      <a:lvl1pPr marL="457200" marR="0" indent="-457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1pPr>
      <a:lvl2pPr marL="990600" marR="0" indent="-5334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2pPr>
      <a:lvl3pPr marL="1554479" marR="0" indent="-640079"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3pPr>
      <a:lvl4pPr marL="2082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4pPr>
      <a:lvl5pPr marL="25400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5pPr>
      <a:lvl6pPr marL="29972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6pPr>
      <a:lvl7pPr marL="34544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7pPr>
      <a:lvl8pPr marL="39116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8pPr>
      <a:lvl9pPr marL="4368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tif"/><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tif"/><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tif"/><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t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Fotolia_46042896_Subscription_Monthly_M.jpg" descr="Fotolia_46042896_Subscription_Monthly_M.jpg"/>
          <p:cNvPicPr>
            <a:picLocks/>
          </p:cNvPicPr>
          <p:nvPr/>
        </p:nvPicPr>
        <p:blipFill>
          <a:blip r:embed="rId3"/>
          <a:stretch>
            <a:fillRect/>
          </a:stretch>
        </p:blipFill>
        <p:spPr>
          <a:xfrm>
            <a:off x="0" y="0"/>
            <a:ext cx="24384000" cy="13716001"/>
          </a:xfrm>
          <a:prstGeom prst="rect">
            <a:avLst/>
          </a:prstGeom>
          <a:ln w="12700">
            <a:miter lim="400000"/>
          </a:ln>
        </p:spPr>
      </p:pic>
      <p:sp>
        <p:nvSpPr>
          <p:cNvPr id="111" name="BIENVENIDOS…"/>
          <p:cNvSpPr txBox="1"/>
          <p:nvPr/>
        </p:nvSpPr>
        <p:spPr>
          <a:xfrm>
            <a:off x="1185048" y="1587342"/>
            <a:ext cx="7677102" cy="42780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8400" b="1">
                <a:ln w="12700" cap="flat">
                  <a:solidFill>
                    <a:srgbClr val="FFFFFF"/>
                  </a:solidFill>
                  <a:prstDash val="solid"/>
                  <a:miter lim="400000"/>
                </a:ln>
                <a:noFill/>
              </a:defRPr>
            </a:pPr>
            <a:r>
              <a:rPr dirty="0"/>
              <a:t>BIENVENIDOS</a:t>
            </a:r>
          </a:p>
          <a:p>
            <a:pPr>
              <a:defRPr sz="5400">
                <a:solidFill>
                  <a:srgbClr val="FFFFFF"/>
                </a:solidFill>
                <a:latin typeface="Helvetica Neue Thin"/>
                <a:ea typeface="Helvetica Neue Thin"/>
                <a:cs typeface="Helvetica Neue Thin"/>
                <a:sym typeface="Helvetica Neue Thin"/>
              </a:defRPr>
            </a:pPr>
            <a:r>
              <a:rPr dirty="0"/>
              <a:t>A LA INAUGURACIÓN DE</a:t>
            </a:r>
          </a:p>
          <a:p>
            <a:pPr>
              <a:defRPr sz="6400">
                <a:solidFill>
                  <a:srgbClr val="FFFFFF"/>
                </a:solidFill>
              </a:defRPr>
            </a:pPr>
            <a:r>
              <a:rPr dirty="0">
                <a:latin typeface="Helvetica Neue Thin"/>
                <a:ea typeface="Helvetica Neue Thin"/>
                <a:cs typeface="Helvetica Neue Thin"/>
                <a:sym typeface="Helvetica Neue Thin"/>
              </a:rPr>
              <a:t>MI</a:t>
            </a:r>
            <a:r>
              <a:rPr dirty="0"/>
              <a:t> </a:t>
            </a:r>
            <a:r>
              <a:rPr lang="es-ES" b="1" dirty="0"/>
              <a:t>NEGOCIO</a:t>
            </a:r>
            <a:r>
              <a:rPr b="1" dirty="0"/>
              <a:t> </a:t>
            </a:r>
            <a:endParaRPr lang="es-ES" b="1" dirty="0"/>
          </a:p>
          <a:p>
            <a:pPr>
              <a:defRPr sz="6400">
                <a:solidFill>
                  <a:srgbClr val="FFFFFF"/>
                </a:solidFill>
              </a:defRPr>
            </a:pPr>
            <a:r>
              <a:rPr lang="es-ES" b="1" dirty="0"/>
              <a:t>MULTINACIONAL</a:t>
            </a:r>
            <a:endParaRPr b="1" dirty="0"/>
          </a:p>
        </p:txBody>
      </p:sp>
      <p:pic>
        <p:nvPicPr>
          <p:cNvPr id="112" name="Imagen" descr="Imagen"/>
          <p:cNvPicPr>
            <a:picLocks noChangeAspect="1"/>
          </p:cNvPicPr>
          <p:nvPr/>
        </p:nvPicPr>
        <p:blipFill>
          <a:blip r:embed="rId4"/>
          <a:stretch>
            <a:fillRect/>
          </a:stretch>
        </p:blipFill>
        <p:spPr>
          <a:xfrm>
            <a:off x="-3994233" y="7815309"/>
            <a:ext cx="13716001" cy="137160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3" name="¡Conoce los nuevos planes CONECTA! [NdqM5oL6wLA]" descr="¡Conoce los nuevos planes CONECTA! [NdqM5oL6wLA]">
            <a:hlinkClick r:id="" action="ppaction://media"/>
            <a:extLst>
              <a:ext uri="{FF2B5EF4-FFF2-40B4-BE49-F238E27FC236}">
                <a16:creationId xmlns:a16="http://schemas.microsoft.com/office/drawing/2014/main" id="{8576BE80-D284-6A4F-AD3D-60AC2182ED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86645" y="859790"/>
            <a:ext cx="13047698" cy="733933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6" name="Imagen 5">
            <a:extLst>
              <a:ext uri="{FF2B5EF4-FFF2-40B4-BE49-F238E27FC236}">
                <a16:creationId xmlns:a16="http://schemas.microsoft.com/office/drawing/2014/main" id="{A93379EA-D468-B047-84AA-D44D1028002D}"/>
              </a:ext>
            </a:extLst>
          </p:cNvPr>
          <p:cNvPicPr>
            <a:picLocks noChangeAspect="1"/>
          </p:cNvPicPr>
          <p:nvPr/>
        </p:nvPicPr>
        <p:blipFill rotWithShape="1">
          <a:blip r:embed="rId4">
            <a:extLst>
              <a:ext uri="{28A0092B-C50C-407E-A947-70E740481C1C}">
                <a14:useLocalDpi xmlns:a14="http://schemas.microsoft.com/office/drawing/2010/main" val="0"/>
              </a:ext>
            </a:extLst>
          </a:blip>
          <a:srcRect b="2847"/>
          <a:stretch/>
        </p:blipFill>
        <p:spPr>
          <a:xfrm>
            <a:off x="5172223" y="847091"/>
            <a:ext cx="13011072" cy="7382510"/>
          </a:xfrm>
          <a:prstGeom prst="rect">
            <a:avLst/>
          </a:prstGeom>
        </p:spPr>
      </p:pic>
      <p:pic>
        <p:nvPicPr>
          <p:cNvPr id="205" name="Imagen 15" descr="Imagen 15"/>
          <p:cNvPicPr>
            <a:picLocks noChangeAspect="1"/>
          </p:cNvPicPr>
          <p:nvPr/>
        </p:nvPicPr>
        <p:blipFill>
          <a:blip r:embed="rId5"/>
          <a:stretch>
            <a:fillRect/>
          </a:stretch>
        </p:blipFill>
        <p:spPr>
          <a:xfrm>
            <a:off x="8219182" y="2299485"/>
            <a:ext cx="654787" cy="877711"/>
          </a:xfrm>
          <a:prstGeom prst="rect">
            <a:avLst/>
          </a:prstGeom>
          <a:ln w="12700">
            <a:miter lim="400000"/>
          </a:ln>
        </p:spPr>
      </p:pic>
    </p:spTree>
    <p:extLst>
      <p:ext uri="{BB962C8B-B14F-4D97-AF65-F5344CB8AC3E}">
        <p14:creationId xmlns:p14="http://schemas.microsoft.com/office/powerpoint/2010/main" val="12237775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strVal val="4*#ppt_w"/>
                                          </p:val>
                                        </p:tav>
                                        <p:tav tm="100000">
                                          <p:val>
                                            <p:strVal val="#ppt_w"/>
                                          </p:val>
                                        </p:tav>
                                      </p:tavLst>
                                    </p:anim>
                                    <p:anim calcmode="lin" valueType="num">
                                      <p:cBhvr>
                                        <p:cTn id="8" dur="750" fill="hold"/>
                                        <p:tgtEl>
                                          <p:spTgt spid="2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3" name="🤩¡Ya están aquí los nuevos servicios con DIRECTV! 🖥 [-1J_yDjzlfQ]" descr="🤩¡Ya están aquí los nuevos servicios con DIRECTV! 🖥 [-1J_yDjzlfQ]">
            <a:hlinkClick r:id="" action="ppaction://media"/>
            <a:extLst>
              <a:ext uri="{FF2B5EF4-FFF2-40B4-BE49-F238E27FC236}">
                <a16:creationId xmlns:a16="http://schemas.microsoft.com/office/drawing/2014/main" id="{99637DF6-79A6-E34D-8E2C-5865340F08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2560" y="859790"/>
            <a:ext cx="13087985" cy="7361992"/>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28" name="Captura de pantalla 2021-05-16 a las 19.23.34.png" descr="Captura de pantalla 2021-05-16 a las 19.23.34.png"/>
          <p:cNvPicPr>
            <a:picLocks/>
          </p:cNvPicPr>
          <p:nvPr/>
        </p:nvPicPr>
        <p:blipFill>
          <a:blip r:embed="rId4"/>
          <a:stretch>
            <a:fillRect/>
          </a:stretch>
        </p:blipFill>
        <p:spPr>
          <a:xfrm>
            <a:off x="5296896" y="910209"/>
            <a:ext cx="12848536" cy="7359256"/>
          </a:xfrm>
          <a:prstGeom prst="rect">
            <a:avLst/>
          </a:prstGeom>
          <a:ln w="12700">
            <a:miter lim="400000"/>
          </a:ln>
        </p:spPr>
      </p:pic>
      <p:sp>
        <p:nvSpPr>
          <p:cNvPr id="4" name="CuadroTexto 38">
            <a:extLst>
              <a:ext uri="{FF2B5EF4-FFF2-40B4-BE49-F238E27FC236}">
                <a16:creationId xmlns:a16="http://schemas.microsoft.com/office/drawing/2014/main" id="{38E96502-4B88-A647-9125-E63DCDDE8782}"/>
              </a:ext>
            </a:extLst>
          </p:cNvPr>
          <p:cNvSpPr txBox="1"/>
          <p:nvPr/>
        </p:nvSpPr>
        <p:spPr>
          <a:xfrm>
            <a:off x="5296896" y="8918783"/>
            <a:ext cx="1284853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Singapur y Malasia nuevos países</a:t>
            </a:r>
            <a:endParaRPr dirty="0">
              <a:solidFill>
                <a:srgbClr val="1A4478"/>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c-Apple-Mesa.jpg" descr="iMac-Apple-Mesa.jpg"/>
          <p:cNvPicPr>
            <a:picLocks noChangeAspect="1"/>
          </p:cNvPicPr>
          <p:nvPr/>
        </p:nvPicPr>
        <p:blipFill>
          <a:blip r:embed="rId3"/>
          <a:srcRect t="7849" b="7927"/>
          <a:stretch>
            <a:fillRect/>
          </a:stretch>
        </p:blipFill>
        <p:spPr>
          <a:xfrm>
            <a:off x="2183" y="2976"/>
            <a:ext cx="24379456" cy="13710048"/>
          </a:xfrm>
          <a:prstGeom prst="rect">
            <a:avLst/>
          </a:prstGeom>
          <a:ln w="12700">
            <a:miter lim="400000"/>
          </a:ln>
        </p:spPr>
      </p:pic>
      <p:grpSp>
        <p:nvGrpSpPr>
          <p:cNvPr id="233" name="Grupo 2"/>
          <p:cNvGrpSpPr/>
          <p:nvPr/>
        </p:nvGrpSpPr>
        <p:grpSpPr>
          <a:xfrm>
            <a:off x="5411728" y="1976411"/>
            <a:ext cx="12729723" cy="6214955"/>
            <a:chOff x="0" y="0"/>
            <a:chExt cx="12729722" cy="6214954"/>
          </a:xfrm>
        </p:grpSpPr>
        <p:pic>
          <p:nvPicPr>
            <p:cNvPr id="231" name="Imagen 3" descr="Imagen 3"/>
            <p:cNvPicPr>
              <a:picLocks noChangeAspect="1"/>
            </p:cNvPicPr>
            <p:nvPr/>
          </p:nvPicPr>
          <p:blipFill>
            <a:blip r:embed="rId4"/>
            <a:srcRect t="2259"/>
            <a:stretch>
              <a:fillRect/>
            </a:stretch>
          </p:blipFill>
          <p:spPr>
            <a:xfrm>
              <a:off x="0" y="0"/>
              <a:ext cx="12729723" cy="6214955"/>
            </a:xfrm>
            <a:prstGeom prst="rect">
              <a:avLst/>
            </a:prstGeom>
            <a:ln w="12700" cap="flat">
              <a:noFill/>
              <a:miter lim="400000"/>
            </a:ln>
            <a:effectLst/>
          </p:spPr>
        </p:pic>
        <p:pic>
          <p:nvPicPr>
            <p:cNvPr id="232" name="Imagen 1" descr="Imagen 1"/>
            <p:cNvPicPr>
              <a:picLocks noChangeAspect="1"/>
            </p:cNvPicPr>
            <p:nvPr/>
          </p:nvPicPr>
          <p:blipFill>
            <a:blip r:embed="rId5"/>
            <a:srcRect l="31652" t="25951" r="31834" b="27988"/>
            <a:stretch>
              <a:fillRect/>
            </a:stretch>
          </p:blipFill>
          <p:spPr>
            <a:xfrm>
              <a:off x="12093022" y="2903949"/>
              <a:ext cx="509853" cy="566154"/>
            </a:xfrm>
            <a:prstGeom prst="rect">
              <a:avLst/>
            </a:prstGeom>
            <a:ln w="12700" cap="flat">
              <a:noFill/>
              <a:miter lim="400000"/>
            </a:ln>
            <a:effectLst/>
          </p:spPr>
        </p:pic>
      </p:grpSp>
      <p:sp>
        <p:nvSpPr>
          <p:cNvPr id="234" name="SOCIOS INTERNACIONALES"/>
          <p:cNvSpPr txBox="1"/>
          <p:nvPr/>
        </p:nvSpPr>
        <p:spPr>
          <a:xfrm>
            <a:off x="8427186" y="1051632"/>
            <a:ext cx="7529628" cy="87713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defRPr sz="4600"/>
            </a:pPr>
            <a:r>
              <a:rPr b="1"/>
              <a:t>SOCIOS</a:t>
            </a:r>
            <a:r>
              <a:t> </a:t>
            </a:r>
            <a:r>
              <a:rPr>
                <a:latin typeface="Helvetica Neue Thin"/>
                <a:ea typeface="Helvetica Neue Thin"/>
                <a:cs typeface="Helvetica Neue Thin"/>
                <a:sym typeface="Helvetica Neue Thin"/>
              </a:rPr>
              <a:t>INTERNACIONALES</a:t>
            </a:r>
          </a:p>
        </p:txBody>
      </p:sp>
      <p:pic>
        <p:nvPicPr>
          <p:cNvPr id="1028" name="Picture 4" descr="ACN adquiere Kynect, una empresa líder de venta directa con sede en Dallas  - Empresario Independiente">
            <a:extLst>
              <a:ext uri="{FF2B5EF4-FFF2-40B4-BE49-F238E27FC236}">
                <a16:creationId xmlns:a16="http://schemas.microsoft.com/office/drawing/2014/main" id="{BC41B899-1A72-FD4B-98F5-2C9113C79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4454" y="4456440"/>
            <a:ext cx="3444901" cy="27185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10;&#10;Descripción generada automáticamente con confianza media">
            <a:extLst>
              <a:ext uri="{FF2B5EF4-FFF2-40B4-BE49-F238E27FC236}">
                <a16:creationId xmlns:a16="http://schemas.microsoft.com/office/drawing/2014/main" id="{DF83C7F0-6D49-054E-B725-3613A2152A84}"/>
              </a:ext>
            </a:extLst>
          </p:cNvPr>
          <p:cNvPicPr>
            <a:picLocks noChangeAspect="1"/>
          </p:cNvPicPr>
          <p:nvPr/>
        </p:nvPicPr>
        <p:blipFill>
          <a:blip r:embed="rId7"/>
          <a:stretch>
            <a:fillRect/>
          </a:stretch>
        </p:blipFill>
        <p:spPr>
          <a:xfrm>
            <a:off x="19490894" y="3279236"/>
            <a:ext cx="4252022" cy="745691"/>
          </a:xfrm>
          <a:prstGeom prst="rect">
            <a:avLst/>
          </a:prstGeom>
        </p:spPr>
      </p:pic>
      <p:sp>
        <p:nvSpPr>
          <p:cNvPr id="10" name="BONIFICACIÓN…">
            <a:extLst>
              <a:ext uri="{FF2B5EF4-FFF2-40B4-BE49-F238E27FC236}">
                <a16:creationId xmlns:a16="http://schemas.microsoft.com/office/drawing/2014/main" id="{DC84623F-3BB5-D549-90C7-EB11A132C7A9}"/>
              </a:ext>
            </a:extLst>
          </p:cNvPr>
          <p:cNvSpPr txBox="1"/>
          <p:nvPr/>
        </p:nvSpPr>
        <p:spPr>
          <a:xfrm>
            <a:off x="18972272" y="2371170"/>
            <a:ext cx="5289266" cy="86177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lang="es-MX" b="1" dirty="0">
                <a:latin typeface="+mn-lt"/>
                <a:ea typeface="+mn-ea"/>
                <a:cs typeface="+mn-cs"/>
                <a:sym typeface="Helvetica Neue"/>
              </a:rPr>
              <a:t>ÚLTIMAS NOTICIAS</a:t>
            </a:r>
            <a:r>
              <a:rPr dirty="0"/>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upo"/>
          <p:cNvGrpSpPr/>
          <p:nvPr/>
        </p:nvGrpSpPr>
        <p:grpSpPr>
          <a:xfrm>
            <a:off x="7241859" y="2718148"/>
            <a:ext cx="9900282" cy="9753572"/>
            <a:chOff x="152400" y="152400"/>
            <a:chExt cx="9900280" cy="9753571"/>
          </a:xfrm>
        </p:grpSpPr>
        <p:sp>
          <p:nvSpPr>
            <p:cNvPr id="236"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237"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239"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240" name="BONOS"/>
          <p:cNvSpPr/>
          <p:nvPr/>
        </p:nvSpPr>
        <p:spPr>
          <a:xfrm>
            <a:off x="4845922" y="1724338"/>
            <a:ext cx="14692156"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BONOS</a:t>
            </a:r>
          </a:p>
        </p:txBody>
      </p:sp>
      <p:sp>
        <p:nvSpPr>
          <p:cNvPr id="241" name="CuadroTexto 38"/>
          <p:cNvSpPr txBox="1"/>
          <p:nvPr/>
        </p:nvSpPr>
        <p:spPr>
          <a:xfrm>
            <a:off x="1071868" y="312562"/>
            <a:ext cx="7613194"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GENERAMOS </a:t>
            </a:r>
            <a:r>
              <a:rPr>
                <a:solidFill>
                  <a:srgbClr val="1A4478"/>
                </a:solidFill>
              </a:rPr>
              <a:t>INGRESOS</a:t>
            </a:r>
          </a:p>
        </p:txBody>
      </p:sp>
      <p:sp>
        <p:nvSpPr>
          <p:cNvPr id="242"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grpSp>
        <p:nvGrpSpPr>
          <p:cNvPr id="245" name="Grupo"/>
          <p:cNvGrpSpPr/>
          <p:nvPr/>
        </p:nvGrpSpPr>
        <p:grpSpPr>
          <a:xfrm>
            <a:off x="4330320" y="4120525"/>
            <a:ext cx="7308855" cy="2512683"/>
            <a:chOff x="0" y="0"/>
            <a:chExt cx="7308853" cy="2512681"/>
          </a:xfrm>
        </p:grpSpPr>
        <p:sp>
          <p:nvSpPr>
            <p:cNvPr id="243" name="BONIFICACIÓN…"/>
            <p:cNvSpPr txBox="1"/>
            <p:nvPr/>
          </p:nvSpPr>
          <p:spPr>
            <a:xfrm>
              <a:off x="1610617" y="735276"/>
              <a:ext cx="5698237"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dirty="0">
                  <a:latin typeface="+mn-lt"/>
                  <a:ea typeface="+mn-ea"/>
                  <a:cs typeface="+mn-cs"/>
                  <a:sym typeface="Helvetica Neue"/>
                </a:rPr>
                <a:t>BONIFICACIÓN</a:t>
              </a:r>
              <a:r>
                <a:rPr dirty="0"/>
                <a:t> </a:t>
              </a:r>
            </a:p>
            <a:p>
              <a:pPr defTabSz="1219200">
                <a:defRPr sz="4000">
                  <a:latin typeface="Helvetica Neue Thin"/>
                  <a:ea typeface="Helvetica Neue Thin"/>
                  <a:cs typeface="Helvetica Neue Thin"/>
                  <a:sym typeface="Helvetica Neue Thin"/>
                </a:defRPr>
              </a:pPr>
              <a:r>
                <a:rPr dirty="0"/>
                <a:t>CLIENTES PERSONALES</a:t>
              </a:r>
            </a:p>
          </p:txBody>
        </p:sp>
        <p:sp>
          <p:nvSpPr>
            <p:cNvPr id="244" name="1."/>
            <p:cNvSpPr txBox="1"/>
            <p:nvPr/>
          </p:nvSpPr>
          <p:spPr>
            <a:xfrm>
              <a:off x="0" y="0"/>
              <a:ext cx="1464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a:solidFill>
                    <a:srgbClr val="1A4479"/>
                  </a:solidFill>
                </a:rPr>
                <a:t>1</a:t>
              </a:r>
              <a:r>
                <a:rPr b="0">
                  <a:solidFill>
                    <a:srgbClr val="000000"/>
                  </a:solidFill>
                  <a:latin typeface="Helvetica Neue Light"/>
                  <a:ea typeface="Helvetica Neue Light"/>
                  <a:cs typeface="Helvetica Neue Light"/>
                  <a:sym typeface="Helvetica Neue Light"/>
                </a:rPr>
                <a:t>.</a:t>
              </a:r>
            </a:p>
          </p:txBody>
        </p:sp>
      </p:grpSp>
      <p:grpSp>
        <p:nvGrpSpPr>
          <p:cNvPr id="248" name="Grupo"/>
          <p:cNvGrpSpPr/>
          <p:nvPr/>
        </p:nvGrpSpPr>
        <p:grpSpPr>
          <a:xfrm>
            <a:off x="12943406" y="4120525"/>
            <a:ext cx="7370277" cy="2512683"/>
            <a:chOff x="0" y="0"/>
            <a:chExt cx="7370276" cy="2512681"/>
          </a:xfrm>
        </p:grpSpPr>
        <p:sp>
          <p:nvSpPr>
            <p:cNvPr id="246" name="BONIFICACIÓN…"/>
            <p:cNvSpPr txBox="1"/>
            <p:nvPr/>
          </p:nvSpPr>
          <p:spPr>
            <a:xfrm>
              <a:off x="1761956" y="735276"/>
              <a:ext cx="5608321"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BONIFICACIÓN</a:t>
              </a:r>
              <a:r>
                <a:t> </a:t>
              </a:r>
            </a:p>
            <a:p>
              <a:pPr defTabSz="1219200">
                <a:defRPr sz="4000">
                  <a:latin typeface="Helvetica Neue Thin"/>
                  <a:ea typeface="Helvetica Neue Thin"/>
                  <a:cs typeface="Helvetica Neue Thin"/>
                  <a:sym typeface="Helvetica Neue Thin"/>
                </a:defRPr>
              </a:pPr>
              <a:r>
                <a:t>ADQUISICIÓN CLIENTES</a:t>
              </a:r>
            </a:p>
          </p:txBody>
        </p:sp>
        <p:sp>
          <p:nvSpPr>
            <p:cNvPr id="247" name="3."/>
            <p:cNvSpPr txBox="1"/>
            <p:nvPr/>
          </p:nvSpPr>
          <p:spPr>
            <a:xfrm>
              <a:off x="0" y="0"/>
              <a:ext cx="1845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1A4479"/>
                  </a:solidFill>
                </a:rPr>
                <a:t>3</a:t>
              </a:r>
              <a:r>
                <a:rPr b="0" spc="0">
                  <a:solidFill>
                    <a:srgbClr val="000000"/>
                  </a:solidFill>
                  <a:latin typeface="Helvetica Neue Light"/>
                  <a:ea typeface="Helvetica Neue Light"/>
                  <a:cs typeface="Helvetica Neue Light"/>
                  <a:sym typeface="Helvetica Neue Light"/>
                </a:rPr>
                <a:t>.</a:t>
              </a:r>
            </a:p>
          </p:txBody>
        </p:sp>
      </p:grpSp>
      <p:grpSp>
        <p:nvGrpSpPr>
          <p:cNvPr id="251" name="Grupo"/>
          <p:cNvGrpSpPr/>
          <p:nvPr/>
        </p:nvGrpSpPr>
        <p:grpSpPr>
          <a:xfrm>
            <a:off x="4123432" y="8394394"/>
            <a:ext cx="7516445" cy="2512683"/>
            <a:chOff x="0" y="0"/>
            <a:chExt cx="7516443" cy="2512681"/>
          </a:xfrm>
        </p:grpSpPr>
        <p:sp>
          <p:nvSpPr>
            <p:cNvPr id="249" name="RESIDUALES…"/>
            <p:cNvSpPr txBox="1"/>
            <p:nvPr/>
          </p:nvSpPr>
          <p:spPr>
            <a:xfrm>
              <a:off x="1818207" y="707195"/>
              <a:ext cx="5698237"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PERSONALES</a:t>
              </a:r>
            </a:p>
          </p:txBody>
        </p:sp>
        <p:sp>
          <p:nvSpPr>
            <p:cNvPr id="250" name="2."/>
            <p:cNvSpPr txBox="1"/>
            <p:nvPr/>
          </p:nvSpPr>
          <p:spPr>
            <a:xfrm>
              <a:off x="0" y="0"/>
              <a:ext cx="16548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5732E"/>
                  </a:solidFill>
                </a:rPr>
                <a:t>2</a:t>
              </a:r>
              <a:r>
                <a:rPr b="0">
                  <a:solidFill>
                    <a:srgbClr val="000000"/>
                  </a:solidFill>
                  <a:latin typeface="Helvetica Neue Light"/>
                  <a:ea typeface="Helvetica Neue Light"/>
                  <a:cs typeface="Helvetica Neue Light"/>
                  <a:sym typeface="Helvetica Neue Light"/>
                </a:rPr>
                <a:t>.</a:t>
              </a:r>
            </a:p>
          </p:txBody>
        </p:sp>
      </p:grpSp>
      <p:grpSp>
        <p:nvGrpSpPr>
          <p:cNvPr id="254" name="Grupo"/>
          <p:cNvGrpSpPr/>
          <p:nvPr/>
        </p:nvGrpSpPr>
        <p:grpSpPr>
          <a:xfrm>
            <a:off x="12943406" y="8394394"/>
            <a:ext cx="6898853" cy="2512683"/>
            <a:chOff x="0" y="0"/>
            <a:chExt cx="6898852" cy="2512681"/>
          </a:xfrm>
        </p:grpSpPr>
        <p:sp>
          <p:nvSpPr>
            <p:cNvPr id="252" name="RESIDUALES…"/>
            <p:cNvSpPr txBox="1"/>
            <p:nvPr/>
          </p:nvSpPr>
          <p:spPr>
            <a:xfrm>
              <a:off x="1776180" y="708037"/>
              <a:ext cx="5122673"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DE EQUIPO</a:t>
              </a:r>
            </a:p>
          </p:txBody>
        </p:sp>
        <p:sp>
          <p:nvSpPr>
            <p:cNvPr id="253" name="4."/>
            <p:cNvSpPr txBox="1"/>
            <p:nvPr/>
          </p:nvSpPr>
          <p:spPr>
            <a:xfrm>
              <a:off x="0" y="0"/>
              <a:ext cx="1845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4732E"/>
                  </a:solidFill>
                </a:rPr>
                <a:t>4</a:t>
              </a:r>
              <a:r>
                <a:rPr b="0" spc="0">
                  <a:solidFill>
                    <a:srgbClr val="000000"/>
                  </a:solidFill>
                  <a:latin typeface="Helvetica Neue Light"/>
                  <a:ea typeface="Helvetica Neue Light"/>
                  <a:cs typeface="Helvetica Neue Light"/>
                  <a:sym typeface="Helvetica Neue Light"/>
                </a:rPr>
                <a:t>.</a:t>
              </a:r>
            </a:p>
          </p:txBody>
        </p:sp>
      </p:grpSp>
      <p:sp>
        <p:nvSpPr>
          <p:cNvPr id="255" name="INGRESO RESIDUAL"/>
          <p:cNvSpPr/>
          <p:nvPr/>
        </p:nvSpPr>
        <p:spPr>
          <a:xfrm>
            <a:off x="4845922" y="12830530"/>
            <a:ext cx="14692156"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INGRESO RESIDUAL</a:t>
            </a:r>
          </a:p>
        </p:txBody>
      </p:sp>
      <p:sp>
        <p:nvSpPr>
          <p:cNvPr id="256" name="TU"/>
          <p:cNvSpPr/>
          <p:nvPr/>
        </p:nvSpPr>
        <p:spPr>
          <a:xfrm rot="16200000">
            <a:off x="-254990" y="7277434"/>
            <a:ext cx="635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TU</a:t>
            </a:r>
          </a:p>
        </p:txBody>
      </p:sp>
      <p:sp>
        <p:nvSpPr>
          <p:cNvPr id="257" name="EQUIPO"/>
          <p:cNvSpPr/>
          <p:nvPr/>
        </p:nvSpPr>
        <p:spPr>
          <a:xfrm rot="5400000">
            <a:off x="18288989" y="7277434"/>
            <a:ext cx="635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EQUIPO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48" grpId="3" animBg="1" advAuto="0"/>
      <p:bldP spid="251" grpId="2" animBg="1" advAuto="0"/>
      <p:bldP spid="254"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adroTexto 38"/>
          <p:cNvSpPr txBox="1"/>
          <p:nvPr/>
        </p:nvSpPr>
        <p:spPr>
          <a:xfrm>
            <a:off x="1093879" y="312666"/>
            <a:ext cx="4972407"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rPr dirty="0"/>
              <a:t>SISTEMA DE </a:t>
            </a:r>
            <a:r>
              <a:rPr dirty="0">
                <a:solidFill>
                  <a:srgbClr val="1A4478"/>
                </a:solidFill>
              </a:rPr>
              <a:t>APOYO</a:t>
            </a:r>
          </a:p>
        </p:txBody>
      </p:sp>
      <p:sp>
        <p:nvSpPr>
          <p:cNvPr id="295"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
        <p:nvSpPr>
          <p:cNvPr id="296" name="acnempresarioindependiente.es"/>
          <p:cNvSpPr txBox="1"/>
          <p:nvPr/>
        </p:nvSpPr>
        <p:spPr>
          <a:xfrm>
            <a:off x="16234985" y="1203195"/>
            <a:ext cx="7055136" cy="95410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5000"/>
            </a:pPr>
            <a:r>
              <a:rPr lang="es-ES" b="1" dirty="0" err="1"/>
              <a:t>flashserviciosinfo.com</a:t>
            </a:r>
            <a:endParaRPr dirty="0"/>
          </a:p>
        </p:txBody>
      </p:sp>
      <p:pic>
        <p:nvPicPr>
          <p:cNvPr id="4" name="Imagen 3">
            <a:extLst>
              <a:ext uri="{FF2B5EF4-FFF2-40B4-BE49-F238E27FC236}">
                <a16:creationId xmlns:a16="http://schemas.microsoft.com/office/drawing/2014/main" id="{FC9D92D2-E392-2047-957E-44DA894CE0FD}"/>
              </a:ext>
            </a:extLst>
          </p:cNvPr>
          <p:cNvPicPr>
            <a:picLocks noChangeAspect="1"/>
          </p:cNvPicPr>
          <p:nvPr/>
        </p:nvPicPr>
        <p:blipFill rotWithShape="1">
          <a:blip r:embed="rId3">
            <a:extLst>
              <a:ext uri="{28A0092B-C50C-407E-A947-70E740481C1C}">
                <a14:useLocalDpi xmlns:a14="http://schemas.microsoft.com/office/drawing/2010/main" val="0"/>
              </a:ext>
            </a:extLst>
          </a:blip>
          <a:srcRect t="3585"/>
          <a:stretch/>
        </p:blipFill>
        <p:spPr>
          <a:xfrm>
            <a:off x="1002440" y="2455049"/>
            <a:ext cx="22106257" cy="7489372"/>
          </a:xfrm>
          <a:prstGeom prst="rect">
            <a:avLst/>
          </a:prstGeom>
        </p:spPr>
      </p:pic>
      <p:sp>
        <p:nvSpPr>
          <p:cNvPr id="6" name="CuadroTexto 38">
            <a:extLst>
              <a:ext uri="{FF2B5EF4-FFF2-40B4-BE49-F238E27FC236}">
                <a16:creationId xmlns:a16="http://schemas.microsoft.com/office/drawing/2014/main" id="{6AC9AA13-F150-FF46-AB2C-2E8F6B461DFA}"/>
              </a:ext>
            </a:extLst>
          </p:cNvPr>
          <p:cNvSpPr txBox="1"/>
          <p:nvPr/>
        </p:nvSpPr>
        <p:spPr>
          <a:xfrm>
            <a:off x="0" y="11036469"/>
            <a:ext cx="24384000"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E INCENTIVOS MAYORES A LOS $30MIL DOLARES PARA NUEVOS EMPRESARIOS</a:t>
            </a:r>
            <a:endParaRPr dirty="0">
              <a:solidFill>
                <a:srgbClr val="1A4478"/>
              </a:solidFill>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ítulo 1"/>
          <p:cNvSpPr txBox="1"/>
          <p:nvPr/>
        </p:nvSpPr>
        <p:spPr>
          <a:xfrm>
            <a:off x="3102083" y="3005592"/>
            <a:ext cx="6217925" cy="13726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a:t>
            </a:r>
          </a:p>
        </p:txBody>
      </p:sp>
      <p:sp>
        <p:nvSpPr>
          <p:cNvPr id="302" name="Título 1"/>
          <p:cNvSpPr txBox="1"/>
          <p:nvPr/>
        </p:nvSpPr>
        <p:spPr>
          <a:xfrm>
            <a:off x="3102083" y="9725266"/>
            <a:ext cx="6217925" cy="19021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ctr" defTabSz="914400">
              <a:defRPr sz="5600" b="1"/>
            </a:pPr>
            <a:r>
              <a:t>Estudio gratuito</a:t>
            </a:r>
          </a:p>
          <a:p>
            <a:pPr algn="ctr" defTabSz="914400">
              <a:defRPr sz="5600">
                <a:latin typeface="Helvetica Neue Thin"/>
                <a:ea typeface="Helvetica Neue Thin"/>
                <a:cs typeface="Helvetica Neue Thin"/>
                <a:sym typeface="Helvetica Neue Thin"/>
              </a:defRPr>
            </a:pPr>
            <a:r>
              <a:t>de tus servicios</a:t>
            </a:r>
          </a:p>
        </p:txBody>
      </p:sp>
      <p:sp>
        <p:nvSpPr>
          <p:cNvPr id="303" name="Título 1"/>
          <p:cNvSpPr txBox="1"/>
          <p:nvPr/>
        </p:nvSpPr>
        <p:spPr>
          <a:xfrm>
            <a:off x="13069656" y="9725266"/>
            <a:ext cx="7788711" cy="19021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ctr" defTabSz="914400">
              <a:defRPr sz="5600">
                <a:latin typeface="Helvetica Neue Thin"/>
                <a:ea typeface="Helvetica Neue Thin"/>
                <a:cs typeface="Helvetica Neue Thin"/>
                <a:sym typeface="Helvetica Neue Thin"/>
              </a:defRPr>
            </a:pPr>
            <a:r>
              <a:rPr b="1">
                <a:latin typeface="+mn-lt"/>
                <a:ea typeface="+mn-ea"/>
                <a:cs typeface="+mn-cs"/>
                <a:sym typeface="Helvetica Neue"/>
              </a:rPr>
              <a:t>Reunión personal</a:t>
            </a:r>
            <a:r>
              <a:t> para mostrarte mas detalles</a:t>
            </a:r>
          </a:p>
        </p:txBody>
      </p:sp>
      <p:pic>
        <p:nvPicPr>
          <p:cNvPr id="304" name="Fotolia_62507996_Subscription_Monthly_M.jpg" descr="Fotolia_62507996_Subscription_Monthly_M.jpg"/>
          <p:cNvPicPr>
            <a:picLocks noChangeAspect="1"/>
          </p:cNvPicPr>
          <p:nvPr/>
        </p:nvPicPr>
        <p:blipFill>
          <a:blip r:embed="rId3"/>
          <a:srcRect b="8351"/>
          <a:stretch>
            <a:fillRect/>
          </a:stretch>
        </p:blipFill>
        <p:spPr>
          <a:xfrm>
            <a:off x="2181574" y="4320497"/>
            <a:ext cx="8059175" cy="4922606"/>
          </a:xfrm>
          <a:prstGeom prst="rect">
            <a:avLst/>
          </a:prstGeom>
          <a:ln w="12700">
            <a:miter lim="400000"/>
          </a:ln>
        </p:spPr>
      </p:pic>
      <p:pic>
        <p:nvPicPr>
          <p:cNvPr id="305" name="Fotolia_53536789_Subscription_Monthly_M.jpg" descr="Fotolia_53536789_Subscription_Monthly_M.jpg"/>
          <p:cNvPicPr>
            <a:picLocks noChangeAspect="1"/>
          </p:cNvPicPr>
          <p:nvPr/>
        </p:nvPicPr>
        <p:blipFill>
          <a:blip r:embed="rId4"/>
          <a:srcRect l="8217" t="11458" r="4506" b="5561"/>
          <a:stretch>
            <a:fillRect/>
          </a:stretch>
        </p:blipFill>
        <p:spPr>
          <a:xfrm>
            <a:off x="14617287" y="4823695"/>
            <a:ext cx="4693446" cy="4462424"/>
          </a:xfrm>
          <a:custGeom>
            <a:avLst/>
            <a:gdLst/>
            <a:ahLst/>
            <a:cxnLst>
              <a:cxn ang="0">
                <a:pos x="wd2" y="hd2"/>
              </a:cxn>
              <a:cxn ang="5400000">
                <a:pos x="wd2" y="hd2"/>
              </a:cxn>
              <a:cxn ang="10800000">
                <a:pos x="wd2" y="hd2"/>
              </a:cxn>
              <a:cxn ang="16200000">
                <a:pos x="wd2" y="hd2"/>
              </a:cxn>
            </a:cxnLst>
            <a:rect l="0" t="0" r="r" b="b"/>
            <a:pathLst>
              <a:path w="21600" h="21487" extrusionOk="0">
                <a:moveTo>
                  <a:pt x="15848" y="0"/>
                </a:moveTo>
                <a:cubicBezTo>
                  <a:pt x="14880" y="8"/>
                  <a:pt x="14233" y="361"/>
                  <a:pt x="12495" y="1678"/>
                </a:cubicBezTo>
                <a:cubicBezTo>
                  <a:pt x="12235" y="1874"/>
                  <a:pt x="12090" y="1888"/>
                  <a:pt x="10329" y="1878"/>
                </a:cubicBezTo>
                <a:lnTo>
                  <a:pt x="8440" y="1869"/>
                </a:lnTo>
                <a:lnTo>
                  <a:pt x="7613" y="1219"/>
                </a:lnTo>
                <a:cubicBezTo>
                  <a:pt x="6494" y="342"/>
                  <a:pt x="5930" y="84"/>
                  <a:pt x="4995" y="17"/>
                </a:cubicBezTo>
                <a:cubicBezTo>
                  <a:pt x="3598" y="-83"/>
                  <a:pt x="2616" y="434"/>
                  <a:pt x="2340" y="1418"/>
                </a:cubicBezTo>
                <a:cubicBezTo>
                  <a:pt x="2269" y="1669"/>
                  <a:pt x="2212" y="2266"/>
                  <a:pt x="2214" y="2742"/>
                </a:cubicBezTo>
                <a:cubicBezTo>
                  <a:pt x="2216" y="3506"/>
                  <a:pt x="2257" y="3712"/>
                  <a:pt x="2566" y="4476"/>
                </a:cubicBezTo>
                <a:cubicBezTo>
                  <a:pt x="2759" y="4952"/>
                  <a:pt x="3035" y="5559"/>
                  <a:pt x="3178" y="5825"/>
                </a:cubicBezTo>
                <a:lnTo>
                  <a:pt x="3439" y="6308"/>
                </a:lnTo>
                <a:lnTo>
                  <a:pt x="3138" y="7254"/>
                </a:lnTo>
                <a:cubicBezTo>
                  <a:pt x="2358" y="9704"/>
                  <a:pt x="2349" y="11886"/>
                  <a:pt x="3112" y="13589"/>
                </a:cubicBezTo>
                <a:cubicBezTo>
                  <a:pt x="3265" y="13930"/>
                  <a:pt x="3727" y="14646"/>
                  <a:pt x="4139" y="15179"/>
                </a:cubicBezTo>
                <a:cubicBezTo>
                  <a:pt x="4987" y="16276"/>
                  <a:pt x="5134" y="16647"/>
                  <a:pt x="5037" y="17453"/>
                </a:cubicBezTo>
                <a:cubicBezTo>
                  <a:pt x="4945" y="18226"/>
                  <a:pt x="4798" y="18341"/>
                  <a:pt x="4057" y="18223"/>
                </a:cubicBezTo>
                <a:cubicBezTo>
                  <a:pt x="2960" y="18048"/>
                  <a:pt x="597" y="18308"/>
                  <a:pt x="597" y="18603"/>
                </a:cubicBezTo>
                <a:cubicBezTo>
                  <a:pt x="597" y="18684"/>
                  <a:pt x="559" y="18829"/>
                  <a:pt x="511" y="18926"/>
                </a:cubicBezTo>
                <a:cubicBezTo>
                  <a:pt x="252" y="19459"/>
                  <a:pt x="190" y="19657"/>
                  <a:pt x="252" y="19761"/>
                </a:cubicBezTo>
                <a:cubicBezTo>
                  <a:pt x="290" y="19825"/>
                  <a:pt x="268" y="19944"/>
                  <a:pt x="203" y="20027"/>
                </a:cubicBezTo>
                <a:cubicBezTo>
                  <a:pt x="107" y="20147"/>
                  <a:pt x="113" y="20213"/>
                  <a:pt x="234" y="20354"/>
                </a:cubicBezTo>
                <a:cubicBezTo>
                  <a:pt x="372" y="20514"/>
                  <a:pt x="369" y="20554"/>
                  <a:pt x="194" y="20780"/>
                </a:cubicBezTo>
                <a:lnTo>
                  <a:pt x="0" y="21028"/>
                </a:lnTo>
                <a:lnTo>
                  <a:pt x="265" y="21174"/>
                </a:lnTo>
                <a:cubicBezTo>
                  <a:pt x="411" y="21254"/>
                  <a:pt x="842" y="21354"/>
                  <a:pt x="1222" y="21397"/>
                </a:cubicBezTo>
                <a:cubicBezTo>
                  <a:pt x="1984" y="21483"/>
                  <a:pt x="3269" y="21434"/>
                  <a:pt x="4115" y="21286"/>
                </a:cubicBezTo>
                <a:cubicBezTo>
                  <a:pt x="4469" y="21224"/>
                  <a:pt x="4987" y="21227"/>
                  <a:pt x="5578" y="21296"/>
                </a:cubicBezTo>
                <a:cubicBezTo>
                  <a:pt x="6081" y="21354"/>
                  <a:pt x="7719" y="21402"/>
                  <a:pt x="9220" y="21401"/>
                </a:cubicBezTo>
                <a:cubicBezTo>
                  <a:pt x="10721" y="21400"/>
                  <a:pt x="12300" y="21407"/>
                  <a:pt x="12729" y="21416"/>
                </a:cubicBezTo>
                <a:cubicBezTo>
                  <a:pt x="13157" y="21426"/>
                  <a:pt x="13989" y="21416"/>
                  <a:pt x="14579" y="21393"/>
                </a:cubicBezTo>
                <a:cubicBezTo>
                  <a:pt x="15168" y="21371"/>
                  <a:pt x="16462" y="21392"/>
                  <a:pt x="17454" y="21441"/>
                </a:cubicBezTo>
                <a:cubicBezTo>
                  <a:pt x="18994" y="21517"/>
                  <a:pt x="19375" y="21504"/>
                  <a:pt x="20066" y="21357"/>
                </a:cubicBezTo>
                <a:cubicBezTo>
                  <a:pt x="20922" y="21175"/>
                  <a:pt x="21508" y="20933"/>
                  <a:pt x="21582" y="20732"/>
                </a:cubicBezTo>
                <a:cubicBezTo>
                  <a:pt x="21594" y="20698"/>
                  <a:pt x="21600" y="20663"/>
                  <a:pt x="21600" y="20627"/>
                </a:cubicBezTo>
                <a:cubicBezTo>
                  <a:pt x="21598" y="20374"/>
                  <a:pt x="21291" y="20069"/>
                  <a:pt x="20740" y="19782"/>
                </a:cubicBezTo>
                <a:cubicBezTo>
                  <a:pt x="20337" y="19573"/>
                  <a:pt x="20084" y="19379"/>
                  <a:pt x="20084" y="19278"/>
                </a:cubicBezTo>
                <a:cubicBezTo>
                  <a:pt x="20084" y="19092"/>
                  <a:pt x="20557" y="18340"/>
                  <a:pt x="20674" y="18340"/>
                </a:cubicBezTo>
                <a:cubicBezTo>
                  <a:pt x="20716" y="18340"/>
                  <a:pt x="20782" y="18191"/>
                  <a:pt x="20820" y="18011"/>
                </a:cubicBezTo>
                <a:cubicBezTo>
                  <a:pt x="20881" y="17719"/>
                  <a:pt x="20849" y="17647"/>
                  <a:pt x="20535" y="17363"/>
                </a:cubicBezTo>
                <a:cubicBezTo>
                  <a:pt x="20341" y="17187"/>
                  <a:pt x="20182" y="17008"/>
                  <a:pt x="20182" y="16964"/>
                </a:cubicBezTo>
                <a:cubicBezTo>
                  <a:pt x="20182" y="16920"/>
                  <a:pt x="20108" y="16829"/>
                  <a:pt x="20020" y="16761"/>
                </a:cubicBezTo>
                <a:cubicBezTo>
                  <a:pt x="19826" y="16613"/>
                  <a:pt x="19925" y="16402"/>
                  <a:pt x="20188" y="16402"/>
                </a:cubicBezTo>
                <a:cubicBezTo>
                  <a:pt x="20452" y="16402"/>
                  <a:pt x="20433" y="16026"/>
                  <a:pt x="20157" y="15783"/>
                </a:cubicBezTo>
                <a:lnTo>
                  <a:pt x="19938" y="15590"/>
                </a:lnTo>
                <a:lnTo>
                  <a:pt x="20157" y="15525"/>
                </a:lnTo>
                <a:cubicBezTo>
                  <a:pt x="20449" y="15439"/>
                  <a:pt x="20436" y="15198"/>
                  <a:pt x="20133" y="15078"/>
                </a:cubicBezTo>
                <a:cubicBezTo>
                  <a:pt x="19840" y="14961"/>
                  <a:pt x="19815" y="14773"/>
                  <a:pt x="20084" y="14699"/>
                </a:cubicBezTo>
                <a:cubicBezTo>
                  <a:pt x="20319" y="14635"/>
                  <a:pt x="20337" y="14395"/>
                  <a:pt x="20124" y="14149"/>
                </a:cubicBezTo>
                <a:cubicBezTo>
                  <a:pt x="19942" y="13938"/>
                  <a:pt x="20016" y="13751"/>
                  <a:pt x="20285" y="13751"/>
                </a:cubicBezTo>
                <a:cubicBezTo>
                  <a:pt x="20530" y="13751"/>
                  <a:pt x="20529" y="13484"/>
                  <a:pt x="20283" y="13346"/>
                </a:cubicBezTo>
                <a:cubicBezTo>
                  <a:pt x="20178" y="13287"/>
                  <a:pt x="20115" y="13177"/>
                  <a:pt x="20142" y="13102"/>
                </a:cubicBezTo>
                <a:cubicBezTo>
                  <a:pt x="20205" y="12929"/>
                  <a:pt x="19718" y="12838"/>
                  <a:pt x="18741" y="12836"/>
                </a:cubicBezTo>
                <a:cubicBezTo>
                  <a:pt x="17924" y="12835"/>
                  <a:pt x="17868" y="12776"/>
                  <a:pt x="18044" y="12106"/>
                </a:cubicBezTo>
                <a:cubicBezTo>
                  <a:pt x="18108" y="11862"/>
                  <a:pt x="18159" y="11158"/>
                  <a:pt x="18157" y="10541"/>
                </a:cubicBezTo>
                <a:cubicBezTo>
                  <a:pt x="18154" y="9606"/>
                  <a:pt x="18103" y="9216"/>
                  <a:pt x="17841" y="8196"/>
                </a:cubicBezTo>
                <a:cubicBezTo>
                  <a:pt x="17369" y="6358"/>
                  <a:pt x="17370" y="6342"/>
                  <a:pt x="17828" y="5528"/>
                </a:cubicBezTo>
                <a:cubicBezTo>
                  <a:pt x="18610" y="4141"/>
                  <a:pt x="18838" y="2778"/>
                  <a:pt x="18477" y="1672"/>
                </a:cubicBezTo>
                <a:cubicBezTo>
                  <a:pt x="18114" y="562"/>
                  <a:pt x="17509" y="103"/>
                  <a:pt x="16287" y="15"/>
                </a:cubicBezTo>
                <a:cubicBezTo>
                  <a:pt x="16131" y="4"/>
                  <a:pt x="15987" y="-1"/>
                  <a:pt x="15848" y="0"/>
                </a:cubicBezTo>
                <a:close/>
              </a:path>
            </a:pathLst>
          </a:custGeom>
          <a:ln w="12700">
            <a:miter lim="400000"/>
          </a:ln>
        </p:spPr>
      </p:pic>
      <p:sp>
        <p:nvSpPr>
          <p:cNvPr id="306" name="Título 1"/>
          <p:cNvSpPr txBox="1"/>
          <p:nvPr/>
        </p:nvSpPr>
        <p:spPr>
          <a:xfrm>
            <a:off x="11599743" y="3005592"/>
            <a:ext cx="10728536" cy="13726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 Y GANAR</a:t>
            </a:r>
          </a:p>
        </p:txBody>
      </p:sp>
      <p:sp>
        <p:nvSpPr>
          <p:cNvPr id="307" name="CuadroTexto 38"/>
          <p:cNvSpPr txBox="1"/>
          <p:nvPr/>
        </p:nvSpPr>
        <p:spPr>
          <a:xfrm>
            <a:off x="1093879" y="312666"/>
            <a:ext cx="6170271"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PUEDO </a:t>
            </a:r>
            <a:r>
              <a:rPr>
                <a:solidFill>
                  <a:srgbClr val="1A4478"/>
                </a:solidFill>
              </a:rPr>
              <a:t>AYUDARTE</a:t>
            </a:r>
          </a:p>
        </p:txBody>
      </p:sp>
      <p:sp>
        <p:nvSpPr>
          <p:cNvPr id="308"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dissolve">
                                      <p:cBhvr>
                                        <p:cTn id="7" dur="1000"/>
                                        <p:tgtEl>
                                          <p:spTgt spid="30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304"/>
                                        </p:tgtEl>
                                        <p:attrNameLst>
                                          <p:attrName>style.visibility</p:attrName>
                                        </p:attrNameLst>
                                      </p:cBhvr>
                                      <p:to>
                                        <p:strVal val="visible"/>
                                      </p:to>
                                    </p:set>
                                    <p:animEffect transition="in" filter="dissolve">
                                      <p:cBhvr>
                                        <p:cTn id="11" dur="1000"/>
                                        <p:tgtEl>
                                          <p:spTgt spid="30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302"/>
                                        </p:tgtEl>
                                        <p:attrNameLst>
                                          <p:attrName>style.visibility</p:attrName>
                                        </p:attrNameLst>
                                      </p:cBhvr>
                                      <p:to>
                                        <p:strVal val="visible"/>
                                      </p:to>
                                    </p:set>
                                    <p:animEffect transition="in" filter="dissolve">
                                      <p:cBhvr>
                                        <p:cTn id="15" dur="1000"/>
                                        <p:tgtEl>
                                          <p:spTgt spid="30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306"/>
                                        </p:tgtEl>
                                        <p:attrNameLst>
                                          <p:attrName>style.visibility</p:attrName>
                                        </p:attrNameLst>
                                      </p:cBhvr>
                                      <p:to>
                                        <p:strVal val="visible"/>
                                      </p:to>
                                    </p:set>
                                    <p:animEffect transition="in" filter="dissolve">
                                      <p:cBhvr>
                                        <p:cTn id="20" dur="1000"/>
                                        <p:tgtEl>
                                          <p:spTgt spid="306"/>
                                        </p:tgtEl>
                                      </p:cBhvr>
                                    </p:animEffect>
                                  </p:childTnLst>
                                </p:cTn>
                              </p:par>
                            </p:childTnLst>
                          </p:cTn>
                        </p:par>
                        <p:par>
                          <p:cTn id="21" fill="hold">
                            <p:stCondLst>
                              <p:cond delay="1000"/>
                            </p:stCondLst>
                            <p:childTnLst>
                              <p:par>
                                <p:cTn id="22" presetID="9" presetClass="entr" fill="hold" grpId="5" nodeType="afterEffect">
                                  <p:stCondLst>
                                    <p:cond delay="0"/>
                                  </p:stCondLst>
                                  <p:iterate>
                                    <p:tmAbs val="0"/>
                                  </p:iterate>
                                  <p:childTnLst>
                                    <p:set>
                                      <p:cBhvr>
                                        <p:cTn id="23" fill="hold"/>
                                        <p:tgtEl>
                                          <p:spTgt spid="305"/>
                                        </p:tgtEl>
                                        <p:attrNameLst>
                                          <p:attrName>style.visibility</p:attrName>
                                        </p:attrNameLst>
                                      </p:cBhvr>
                                      <p:to>
                                        <p:strVal val="visible"/>
                                      </p:to>
                                    </p:set>
                                    <p:animEffect transition="in" filter="dissolve">
                                      <p:cBhvr>
                                        <p:cTn id="24" dur="1000"/>
                                        <p:tgtEl>
                                          <p:spTgt spid="305"/>
                                        </p:tgtEl>
                                      </p:cBhvr>
                                    </p:animEffect>
                                  </p:childTnLst>
                                </p:cTn>
                              </p:par>
                            </p:childTnLst>
                          </p:cTn>
                        </p:par>
                        <p:par>
                          <p:cTn id="25" fill="hold">
                            <p:stCondLst>
                              <p:cond delay="2000"/>
                            </p:stCondLst>
                            <p:childTnLst>
                              <p:par>
                                <p:cTn id="26" presetID="9" presetClass="entr" fill="hold" grpId="6" nodeType="afterEffect">
                                  <p:stCondLst>
                                    <p:cond delay="0"/>
                                  </p:stCondLst>
                                  <p:iterate>
                                    <p:tmAbs val="0"/>
                                  </p:iterate>
                                  <p:childTnLst>
                                    <p:set>
                                      <p:cBhvr>
                                        <p:cTn id="27" fill="hold"/>
                                        <p:tgtEl>
                                          <p:spTgt spid="303"/>
                                        </p:tgtEl>
                                        <p:attrNameLst>
                                          <p:attrName>style.visibility</p:attrName>
                                        </p:attrNameLst>
                                      </p:cBhvr>
                                      <p:to>
                                        <p:strVal val="visible"/>
                                      </p:to>
                                    </p:set>
                                    <p:animEffect transition="in" filter="dissolve">
                                      <p:cBhvr>
                                        <p:cTn id="28"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2" grpId="3" animBg="1" advAuto="0"/>
      <p:bldP spid="303" grpId="6" animBg="1" advAuto="0"/>
      <p:bldP spid="304" grpId="2" animBg="1" advAuto="0"/>
      <p:bldP spid="305" grpId="5" animBg="1" advAuto="0"/>
      <p:bldP spid="306"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EQUIPO-PUÑOS.jpg" descr="EQUIPO-PUÑOS.jpg"/>
          <p:cNvPicPr>
            <a:picLocks/>
          </p:cNvPicPr>
          <p:nvPr/>
        </p:nvPicPr>
        <p:blipFill>
          <a:blip r:embed="rId3"/>
          <a:stretch>
            <a:fillRect/>
          </a:stretch>
        </p:blipFill>
        <p:spPr>
          <a:xfrm>
            <a:off x="-1" y="-1"/>
            <a:ext cx="24384001" cy="13716001"/>
          </a:xfrm>
          <a:prstGeom prst="rect">
            <a:avLst/>
          </a:prstGeom>
          <a:ln w="12700">
            <a:miter lim="400000"/>
          </a:ln>
        </p:spPr>
      </p:pic>
      <p:sp>
        <p:nvSpPr>
          <p:cNvPr id="311" name="EXPANSIÓN EQUIPO"/>
          <p:cNvSpPr/>
          <p:nvPr/>
        </p:nvSpPr>
        <p:spPr>
          <a:xfrm>
            <a:off x="0" y="963021"/>
            <a:ext cx="24384001" cy="1905001"/>
          </a:xfrm>
          <a:prstGeom prst="rect">
            <a:avLst/>
          </a:prstGeom>
          <a:solidFill>
            <a:srgbClr val="FFFFFF">
              <a:alpha val="69744"/>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p>
            <a:pPr lvl="3">
              <a:defRPr sz="6000"/>
            </a:pPr>
            <a:r>
              <a:t>EXPANSIÓN </a:t>
            </a:r>
            <a:r>
              <a:rPr b="1"/>
              <a:t>EQUIPO</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11"/>
                                        </p:tgtEl>
                                        <p:attrNameLst>
                                          <p:attrName>style.visibility</p:attrName>
                                        </p:attrNameLst>
                                      </p:cBhvr>
                                      <p:to>
                                        <p:strVal val="visible"/>
                                      </p:to>
                                    </p:set>
                                    <p:animEffect transition="in" filter="wipe(left)">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Grupo 5"/>
          <p:cNvGrpSpPr/>
          <p:nvPr/>
        </p:nvGrpSpPr>
        <p:grpSpPr>
          <a:xfrm>
            <a:off x="20066049" y="733989"/>
            <a:ext cx="2266685" cy="1639334"/>
            <a:chOff x="0" y="0"/>
            <a:chExt cx="2266683" cy="1639332"/>
          </a:xfrm>
        </p:grpSpPr>
        <p:sp>
          <p:nvSpPr>
            <p:cNvPr id="314"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15"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17"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18"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19" name="Título 1"/>
          <p:cNvSpPr txBox="1"/>
          <p:nvPr/>
        </p:nvSpPr>
        <p:spPr>
          <a:xfrm>
            <a:off x="1529651" y="5144839"/>
            <a:ext cx="11096567" cy="34263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TU </a:t>
            </a:r>
            <a:r>
              <a:rPr b="1" dirty="0">
                <a:latin typeface="+mn-lt"/>
                <a:ea typeface="+mn-ea"/>
                <a:cs typeface="+mn-cs"/>
                <a:sym typeface="Helvetica Neue"/>
              </a:rPr>
              <a:t>APOYO</a:t>
            </a:r>
          </a:p>
        </p:txBody>
      </p:sp>
      <p:pic>
        <p:nvPicPr>
          <p:cNvPr id="10" name="Imagen 9">
            <a:extLst>
              <a:ext uri="{FF2B5EF4-FFF2-40B4-BE49-F238E27FC236}">
                <a16:creationId xmlns:a16="http://schemas.microsoft.com/office/drawing/2014/main" id="{3CEE7B35-F999-9946-867B-513C4BD441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1167" cy="12672000"/>
          </a:xfrm>
          <a:prstGeom prst="rect">
            <a:avLst/>
          </a:prstGeom>
        </p:spPr>
      </p:pic>
      <p:sp>
        <p:nvSpPr>
          <p:cNvPr id="11" name="MANU…">
            <a:extLst>
              <a:ext uri="{FF2B5EF4-FFF2-40B4-BE49-F238E27FC236}">
                <a16:creationId xmlns:a16="http://schemas.microsoft.com/office/drawing/2014/main" id="{D37EDAAA-C0DF-D34B-B8CF-33126B31BEE0}"/>
              </a:ext>
            </a:extLst>
          </p:cNvPr>
          <p:cNvSpPr txBox="1"/>
          <p:nvPr/>
        </p:nvSpPr>
        <p:spPr>
          <a:xfrm>
            <a:off x="19729887" y="733989"/>
            <a:ext cx="4503156"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o 5"/>
          <p:cNvGrpSpPr/>
          <p:nvPr/>
        </p:nvGrpSpPr>
        <p:grpSpPr>
          <a:xfrm>
            <a:off x="20066049" y="733989"/>
            <a:ext cx="2266685" cy="1639334"/>
            <a:chOff x="0" y="0"/>
            <a:chExt cx="2266683" cy="1639332"/>
          </a:xfrm>
        </p:grpSpPr>
        <p:sp>
          <p:nvSpPr>
            <p:cNvPr id="115"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16"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18"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19"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20" name="Título 1"/>
          <p:cNvSpPr txBox="1"/>
          <p:nvPr/>
        </p:nvSpPr>
        <p:spPr>
          <a:xfrm>
            <a:off x="946990" y="5005139"/>
            <a:ext cx="12747291" cy="37057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t>¿POR QUÉ</a:t>
            </a:r>
          </a:p>
          <a:p>
            <a:pPr algn="r" defTabSz="914400">
              <a:defRPr sz="9000">
                <a:latin typeface="Helvetica Neue Thin"/>
                <a:ea typeface="Helvetica Neue Thin"/>
                <a:cs typeface="Helvetica Neue Thin"/>
                <a:sym typeface="Helvetica Neue Thin"/>
              </a:defRPr>
            </a:pPr>
            <a:r>
              <a:rPr b="1">
                <a:latin typeface="+mn-lt"/>
                <a:ea typeface="+mn-ea"/>
                <a:cs typeface="+mn-cs"/>
                <a:sym typeface="Helvetica Neue"/>
              </a:rPr>
              <a:t>DECIDÍ EMPRENDER?</a:t>
            </a:r>
          </a:p>
        </p:txBody>
      </p:sp>
      <p:sp>
        <p:nvSpPr>
          <p:cNvPr id="121" name="MANU…"/>
          <p:cNvSpPr txBox="1"/>
          <p:nvPr/>
        </p:nvSpPr>
        <p:spPr>
          <a:xfrm>
            <a:off x="19729887" y="733989"/>
            <a:ext cx="4503156"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pic>
        <p:nvPicPr>
          <p:cNvPr id="10" name="Imagen 9">
            <a:extLst>
              <a:ext uri="{FF2B5EF4-FFF2-40B4-BE49-F238E27FC236}">
                <a16:creationId xmlns:a16="http://schemas.microsoft.com/office/drawing/2014/main" id="{3DFC900E-A772-1847-8DA1-98B7A6AC22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2811" cy="1267355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upo 5"/>
          <p:cNvGrpSpPr/>
          <p:nvPr/>
        </p:nvGrpSpPr>
        <p:grpSpPr>
          <a:xfrm>
            <a:off x="20066049" y="733989"/>
            <a:ext cx="2266685" cy="1639334"/>
            <a:chOff x="0" y="0"/>
            <a:chExt cx="2266683" cy="1639332"/>
          </a:xfrm>
        </p:grpSpPr>
        <p:sp>
          <p:nvSpPr>
            <p:cNvPr id="322"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23"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25"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26"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27" name="Título 1"/>
          <p:cNvSpPr txBox="1"/>
          <p:nvPr/>
        </p:nvSpPr>
        <p:spPr>
          <a:xfrm>
            <a:off x="1265511" y="1592650"/>
            <a:ext cx="11096566" cy="34263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EL</a:t>
            </a:r>
            <a:r>
              <a:rPr b="1" dirty="0">
                <a:latin typeface="+mn-lt"/>
                <a:ea typeface="+mn-ea"/>
                <a:cs typeface="+mn-cs"/>
                <a:sym typeface="Helvetica Neue"/>
              </a:rPr>
              <a:t> APOYO</a:t>
            </a:r>
          </a:p>
        </p:txBody>
      </p:sp>
      <p:sp>
        <p:nvSpPr>
          <p:cNvPr id="328" name="Título 1"/>
          <p:cNvSpPr txBox="1"/>
          <p:nvPr/>
        </p:nvSpPr>
        <p:spPr>
          <a:xfrm>
            <a:off x="1516270" y="6589596"/>
            <a:ext cx="11226250" cy="45437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5600">
                <a:latin typeface="Helvetica Neue Thin"/>
                <a:ea typeface="Helvetica Neue Thin"/>
                <a:cs typeface="Helvetica Neue Thin"/>
                <a:sym typeface="Helvetica Neue Thin"/>
              </a:defRPr>
            </a:pPr>
            <a:r>
              <a:t>En </a:t>
            </a:r>
            <a:r>
              <a:rPr b="1">
                <a:latin typeface="+mn-lt"/>
                <a:ea typeface="+mn-ea"/>
                <a:cs typeface="+mn-cs"/>
                <a:sym typeface="Helvetica Neue"/>
              </a:rPr>
              <a:t>paralelo</a:t>
            </a:r>
            <a:r>
              <a:t> a mi trabajo</a:t>
            </a:r>
            <a:endParaRPr sz="20000"/>
          </a:p>
          <a:p>
            <a:pPr defTabSz="914400">
              <a:defRPr sz="5600">
                <a:latin typeface="Helvetica Neue Thin"/>
                <a:ea typeface="Helvetica Neue Thin"/>
                <a:cs typeface="Helvetica Neue Thin"/>
                <a:sym typeface="Helvetica Neue Thin"/>
              </a:defRPr>
            </a:pPr>
            <a:r>
              <a:t>Industrias </a:t>
            </a:r>
            <a:r>
              <a:rPr b="1">
                <a:latin typeface="+mn-lt"/>
                <a:ea typeface="+mn-ea"/>
                <a:cs typeface="+mn-cs"/>
                <a:sym typeface="Helvetica Neue"/>
              </a:rPr>
              <a:t>masivas</a:t>
            </a:r>
            <a:endParaRPr sz="20000"/>
          </a:p>
          <a:p>
            <a:pPr defTabSz="914400">
              <a:defRPr sz="5600">
                <a:latin typeface="Helvetica Neue Thin"/>
                <a:ea typeface="Helvetica Neue Thin"/>
                <a:cs typeface="Helvetica Neue Thin"/>
                <a:sym typeface="Helvetica Neue Thin"/>
              </a:defRPr>
            </a:pPr>
            <a:r>
              <a:t>Trabajo </a:t>
            </a:r>
            <a:r>
              <a:rPr b="1">
                <a:latin typeface="+mn-lt"/>
                <a:ea typeface="+mn-ea"/>
                <a:cs typeface="+mn-cs"/>
                <a:sym typeface="Helvetica Neue"/>
              </a:rPr>
              <a:t>desde casa</a:t>
            </a:r>
            <a:endParaRPr sz="20000"/>
          </a:p>
          <a:p>
            <a:pPr defTabSz="914400">
              <a:defRPr sz="5600">
                <a:latin typeface="Helvetica Neue Thin"/>
                <a:ea typeface="Helvetica Neue Thin"/>
                <a:cs typeface="Helvetica Neue Thin"/>
                <a:sym typeface="Helvetica Neue Thin"/>
              </a:defRPr>
            </a:pPr>
            <a:r>
              <a:t>Generar </a:t>
            </a:r>
            <a:r>
              <a:rPr b="1">
                <a:latin typeface="+mn-lt"/>
                <a:ea typeface="+mn-ea"/>
                <a:cs typeface="+mn-cs"/>
                <a:sym typeface="Helvetica Neue"/>
              </a:rPr>
              <a:t>ingresos extra</a:t>
            </a:r>
            <a:r>
              <a:t> inmediatos</a:t>
            </a:r>
            <a:endParaRPr sz="20000"/>
          </a:p>
          <a:p>
            <a:pPr defTabSz="914400">
              <a:defRPr sz="5600">
                <a:latin typeface="Helvetica Neue Thin"/>
                <a:ea typeface="Helvetica Neue Thin"/>
                <a:cs typeface="Helvetica Neue Thin"/>
                <a:sym typeface="Helvetica Neue Thin"/>
              </a:defRPr>
            </a:pPr>
            <a:r>
              <a:t>Tranquilidad en el </a:t>
            </a:r>
            <a:r>
              <a:rPr b="1">
                <a:latin typeface="+mn-lt"/>
                <a:ea typeface="+mn-ea"/>
                <a:cs typeface="+mn-cs"/>
                <a:sym typeface="Helvetica Neue"/>
              </a:rPr>
              <a:t>futuro</a:t>
            </a:r>
          </a:p>
        </p:txBody>
      </p:sp>
      <p:pic>
        <p:nvPicPr>
          <p:cNvPr id="329" name="Imagen" descr="Imagen"/>
          <p:cNvPicPr>
            <a:picLocks noChangeAspect="1"/>
          </p:cNvPicPr>
          <p:nvPr/>
        </p:nvPicPr>
        <p:blipFill>
          <a:blip r:embed="rId3"/>
          <a:stretch>
            <a:fillRect/>
          </a:stretch>
        </p:blipFill>
        <p:spPr>
          <a:xfrm>
            <a:off x="12800683" y="4029299"/>
            <a:ext cx="13716001"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Fotolia_46042896_Subscription_Monthly_M.jpg" descr="Fotolia_46042896_Subscription_Monthly_M.jpg"/>
          <p:cNvPicPr>
            <a:picLocks/>
          </p:cNvPicPr>
          <p:nvPr/>
        </p:nvPicPr>
        <p:blipFill>
          <a:blip r:embed="rId2"/>
          <a:stretch>
            <a:fillRect/>
          </a:stretch>
        </p:blipFill>
        <p:spPr>
          <a:xfrm>
            <a:off x="0" y="0"/>
            <a:ext cx="24384000" cy="13716001"/>
          </a:xfrm>
          <a:prstGeom prst="rect">
            <a:avLst/>
          </a:prstGeom>
          <a:ln w="12700">
            <a:miter lim="400000"/>
          </a:ln>
        </p:spPr>
      </p:pic>
      <p:pic>
        <p:nvPicPr>
          <p:cNvPr id="333" name="Imagen" descr="Imagen"/>
          <p:cNvPicPr>
            <a:picLocks noChangeAspect="1"/>
          </p:cNvPicPr>
          <p:nvPr/>
        </p:nvPicPr>
        <p:blipFill>
          <a:blip r:embed="rId3"/>
          <a:stretch>
            <a:fillRect/>
          </a:stretch>
        </p:blipFill>
        <p:spPr>
          <a:xfrm>
            <a:off x="-3751699" y="7423524"/>
            <a:ext cx="13716001" cy="13716001"/>
          </a:xfrm>
          <a:prstGeom prst="rect">
            <a:avLst/>
          </a:prstGeom>
          <a:ln w="12700">
            <a:miter lim="400000"/>
          </a:ln>
        </p:spPr>
      </p:pic>
      <p:sp>
        <p:nvSpPr>
          <p:cNvPr id="334" name="MUCHAS GRACIAS"/>
          <p:cNvSpPr txBox="1"/>
          <p:nvPr/>
        </p:nvSpPr>
        <p:spPr>
          <a:xfrm>
            <a:off x="1314745" y="1703498"/>
            <a:ext cx="9857690" cy="14226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8200" b="1">
                <a:ln w="12700" cap="flat">
                  <a:solidFill>
                    <a:srgbClr val="FFFFFF"/>
                  </a:solidFill>
                  <a:prstDash val="solid"/>
                  <a:miter lim="400000"/>
                </a:ln>
                <a:noFill/>
              </a:defRPr>
            </a:lvl1pPr>
          </a:lstStyle>
          <a:p>
            <a:r>
              <a:t>MUCHAS GRACIAS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34"/>
                                        </p:tgtEl>
                                        <p:attrNameLst>
                                          <p:attrName>style.visibility</p:attrName>
                                        </p:attrNameLst>
                                      </p:cBhvr>
                                      <p:to>
                                        <p:strVal val="visible"/>
                                      </p:to>
                                    </p:set>
                                    <p:animEffect transition="in" filter="dissolve">
                                      <p:cBhvr>
                                        <p:cTn id="7" dur="1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adroTexto 9"/>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latin typeface="Helvetica Neue Black Condensed"/>
                <a:ea typeface="Helvetica Neue Black Condensed"/>
                <a:cs typeface="Helvetica Neue Black Condensed"/>
                <a:sym typeface="Helvetica Neue Black Condensed"/>
              </a:defRPr>
            </a:lvl1pPr>
          </a:lstStyle>
          <a:p>
            <a:r>
              <a:t>02</a:t>
            </a:r>
          </a:p>
        </p:txBody>
      </p:sp>
      <p:sp>
        <p:nvSpPr>
          <p:cNvPr id="124" name="Rectángulo 10"/>
          <p:cNvSpPr/>
          <p:nvPr/>
        </p:nvSpPr>
        <p:spPr>
          <a:xfrm>
            <a:off x="851770" y="13327693"/>
            <a:ext cx="439064" cy="388307"/>
          </a:xfrm>
          <a:prstGeom prst="rect">
            <a:avLst/>
          </a:prstGeom>
          <a:solidFill>
            <a:srgbClr val="000000"/>
          </a:solidFill>
          <a:ln w="12700">
            <a:miter lim="400000"/>
          </a:ln>
        </p:spPr>
        <p:txBody>
          <a:bodyPr tIns="91439" bIns="91439" anchor="ctr"/>
          <a:lstStyle/>
          <a:p>
            <a:pPr algn="ctr">
              <a:defRPr>
                <a:solidFill>
                  <a:srgbClr val="FFFFFF"/>
                </a:solidFill>
              </a:defRPr>
            </a:pPr>
            <a:endParaRPr/>
          </a:p>
        </p:txBody>
      </p:sp>
      <p:pic>
        <p:nvPicPr>
          <p:cNvPr id="2" name="¿Otro camino [EYeZAqfxIQ0]" descr="¿Otro camino [EYeZAqfxIQ0]">
            <a:hlinkClick r:id="" action="ppaction://media"/>
            <a:extLst>
              <a:ext uri="{FF2B5EF4-FFF2-40B4-BE49-F238E27FC236}">
                <a16:creationId xmlns:a16="http://schemas.microsoft.com/office/drawing/2014/main" id="{F0E17260-B4C0-F244-B9A0-ED223F809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 y="6349"/>
            <a:ext cx="24358600" cy="1370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upo 5"/>
          <p:cNvGrpSpPr/>
          <p:nvPr/>
        </p:nvGrpSpPr>
        <p:grpSpPr>
          <a:xfrm>
            <a:off x="20066049" y="733989"/>
            <a:ext cx="2266685" cy="1639334"/>
            <a:chOff x="0" y="0"/>
            <a:chExt cx="2266683" cy="1639332"/>
          </a:xfrm>
        </p:grpSpPr>
        <p:sp>
          <p:nvSpPr>
            <p:cNvPr id="127"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28"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30"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31"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32" name="Título 1"/>
          <p:cNvSpPr txBox="1"/>
          <p:nvPr/>
        </p:nvSpPr>
        <p:spPr>
          <a:xfrm>
            <a:off x="176581" y="5005139"/>
            <a:ext cx="12747291" cy="37057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rPr dirty="0"/>
              <a:t>¿QUIÉN</a:t>
            </a:r>
          </a:p>
          <a:p>
            <a:pPr algn="r" defTabSz="914400">
              <a:defRPr sz="9000">
                <a:latin typeface="Helvetica Neue Thin"/>
                <a:ea typeface="Helvetica Neue Thin"/>
                <a:cs typeface="Helvetica Neue Thin"/>
                <a:sym typeface="Helvetica Neue Thin"/>
              </a:defRPr>
            </a:pPr>
            <a:r>
              <a:rPr b="1" dirty="0">
                <a:latin typeface="+mn-lt"/>
                <a:ea typeface="+mn-ea"/>
                <a:cs typeface="+mn-cs"/>
                <a:sym typeface="Helvetica Neue"/>
              </a:rPr>
              <a:t>ME </a:t>
            </a:r>
            <a:r>
              <a:rPr lang="es-ES" b="1" dirty="0">
                <a:latin typeface="+mn-lt"/>
                <a:ea typeface="+mn-ea"/>
                <a:cs typeface="+mn-cs"/>
                <a:sym typeface="Helvetica Neue"/>
              </a:rPr>
              <a:t>VA</a:t>
            </a:r>
            <a:r>
              <a:rPr b="1" dirty="0">
                <a:latin typeface="+mn-lt"/>
                <a:ea typeface="+mn-ea"/>
                <a:cs typeface="+mn-cs"/>
                <a:sym typeface="Helvetica Neue"/>
              </a:rPr>
              <a:t> A AYUDAR?</a:t>
            </a:r>
          </a:p>
        </p:txBody>
      </p:sp>
      <p:sp>
        <p:nvSpPr>
          <p:cNvPr id="134" name="YAGO…"/>
          <p:cNvSpPr txBox="1"/>
          <p:nvPr/>
        </p:nvSpPr>
        <p:spPr>
          <a:xfrm>
            <a:off x="20066049" y="406425"/>
            <a:ext cx="6270930"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nSpc>
                <a:spcPct val="70000"/>
              </a:lnSpc>
              <a:defRPr sz="5000" b="1"/>
            </a:pPr>
            <a:r>
              <a:rPr lang="es-ES" dirty="0"/>
              <a:t>Juan Carlos</a:t>
            </a:r>
            <a:endParaRPr dirty="0"/>
          </a:p>
          <a:p>
            <a:pPr lvl="3">
              <a:lnSpc>
                <a:spcPct val="70000"/>
              </a:lnSpc>
              <a:defRPr sz="5000">
                <a:latin typeface="Helvetica Neue Thin"/>
                <a:ea typeface="Helvetica Neue Thin"/>
                <a:cs typeface="Helvetica Neue Thin"/>
                <a:sym typeface="Helvetica Neue Thin"/>
              </a:defRPr>
            </a:pPr>
            <a:r>
              <a:rPr lang="es-ES" dirty="0" err="1"/>
              <a:t>Brambila</a:t>
            </a:r>
            <a:endParaRPr dirty="0"/>
          </a:p>
        </p:txBody>
      </p:sp>
      <p:pic>
        <p:nvPicPr>
          <p:cNvPr id="10" name="Imagen 9">
            <a:extLst>
              <a:ext uri="{FF2B5EF4-FFF2-40B4-BE49-F238E27FC236}">
                <a16:creationId xmlns:a16="http://schemas.microsoft.com/office/drawing/2014/main" id="{D1927E00-01EC-2F41-A973-94A12DDE28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80" b="89863" l="9968" r="89925">
                        <a14:foregroundMark x1="51018" y1="7709" x2="51018" y2="7709"/>
                        <a14:foregroundMark x1="54126" y1="5280" x2="54126" y2="5280"/>
                      </a14:backgroundRemoval>
                    </a14:imgEffect>
                  </a14:imgLayer>
                </a14:imgProps>
              </a:ext>
              <a:ext uri="{28A0092B-C50C-407E-A947-70E740481C1C}">
                <a14:useLocalDpi xmlns:a14="http://schemas.microsoft.com/office/drawing/2010/main" val="0"/>
              </a:ext>
            </a:extLst>
          </a:blip>
          <a:srcRect l="11056" r="12301" b="24066"/>
          <a:stretch/>
        </p:blipFill>
        <p:spPr>
          <a:xfrm>
            <a:off x="12192000" y="1138079"/>
            <a:ext cx="12520364" cy="12590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írculo"/>
          <p:cNvSpPr/>
          <p:nvPr/>
        </p:nvSpPr>
        <p:spPr>
          <a:xfrm>
            <a:off x="10604500" y="6007434"/>
            <a:ext cx="3175000" cy="3175001"/>
          </a:xfrm>
          <a:prstGeom prst="ellipse">
            <a:avLst/>
          </a:prstGeom>
          <a:solidFill>
            <a:srgbClr val="1A4378"/>
          </a:solidFill>
          <a:ln w="12700">
            <a:miter lim="400000"/>
          </a:ln>
        </p:spPr>
        <p:txBody>
          <a:bodyPr tIns="91439" bIns="91439" anchor="ctr"/>
          <a:lstStyle/>
          <a:p>
            <a:endParaRPr/>
          </a:p>
        </p:txBody>
      </p:sp>
      <p:pic>
        <p:nvPicPr>
          <p:cNvPr id="137" name="Imagen 5" descr="Imagen 5"/>
          <p:cNvPicPr>
            <a:picLocks/>
          </p:cNvPicPr>
          <p:nvPr/>
        </p:nvPicPr>
        <p:blipFill>
          <a:blip r:embed="rId3"/>
          <a:stretch>
            <a:fillRect/>
          </a:stretch>
        </p:blipFill>
        <p:spPr>
          <a:xfrm>
            <a:off x="14025872" y="8353051"/>
            <a:ext cx="6350001" cy="3810001"/>
          </a:xfrm>
          <a:prstGeom prst="rect">
            <a:avLst/>
          </a:prstGeom>
          <a:ln w="12700">
            <a:miter lim="400000"/>
          </a:ln>
        </p:spPr>
      </p:pic>
      <p:pic>
        <p:nvPicPr>
          <p:cNvPr id="138" name="Imagen 22" descr="Imagen 22"/>
          <p:cNvPicPr>
            <a:picLocks/>
          </p:cNvPicPr>
          <p:nvPr/>
        </p:nvPicPr>
        <p:blipFill>
          <a:blip r:embed="rId4"/>
          <a:stretch>
            <a:fillRect/>
          </a:stretch>
        </p:blipFill>
        <p:spPr>
          <a:xfrm>
            <a:off x="4210922" y="8353051"/>
            <a:ext cx="6350001" cy="3810001"/>
          </a:xfrm>
          <a:prstGeom prst="rect">
            <a:avLst/>
          </a:prstGeom>
          <a:ln w="12700">
            <a:miter lim="400000"/>
          </a:ln>
        </p:spPr>
      </p:pic>
      <p:pic>
        <p:nvPicPr>
          <p:cNvPr id="139" name="Imagen 24" descr="Imagen 24"/>
          <p:cNvPicPr>
            <a:picLocks/>
          </p:cNvPicPr>
          <p:nvPr/>
        </p:nvPicPr>
        <p:blipFill>
          <a:blip r:embed="rId5"/>
          <a:stretch>
            <a:fillRect/>
          </a:stretch>
        </p:blipFill>
        <p:spPr>
          <a:xfrm>
            <a:off x="4210922" y="2856002"/>
            <a:ext cx="6350001" cy="3810001"/>
          </a:xfrm>
          <a:prstGeom prst="rect">
            <a:avLst/>
          </a:prstGeom>
          <a:ln w="12700">
            <a:miter lim="400000"/>
          </a:ln>
        </p:spPr>
      </p:pic>
      <p:pic>
        <p:nvPicPr>
          <p:cNvPr id="140" name="Imagen 26" descr="Imagen 26"/>
          <p:cNvPicPr>
            <a:picLocks/>
          </p:cNvPicPr>
          <p:nvPr/>
        </p:nvPicPr>
        <p:blipFill>
          <a:blip r:embed="rId6"/>
          <a:stretch>
            <a:fillRect/>
          </a:stretch>
        </p:blipFill>
        <p:spPr>
          <a:xfrm>
            <a:off x="13814206" y="2856002"/>
            <a:ext cx="6773334" cy="3810001"/>
          </a:xfrm>
          <a:prstGeom prst="rect">
            <a:avLst/>
          </a:prstGeom>
          <a:ln w="12700">
            <a:miter lim="400000"/>
          </a:ln>
        </p:spPr>
      </p:pic>
      <p:grpSp>
        <p:nvGrpSpPr>
          <p:cNvPr id="143" name="Grupo"/>
          <p:cNvGrpSpPr/>
          <p:nvPr/>
        </p:nvGrpSpPr>
        <p:grpSpPr>
          <a:xfrm>
            <a:off x="7241859" y="2718148"/>
            <a:ext cx="9900282" cy="9753572"/>
            <a:chOff x="152400" y="152400"/>
            <a:chExt cx="9900280" cy="9753571"/>
          </a:xfrm>
        </p:grpSpPr>
        <p:sp>
          <p:nvSpPr>
            <p:cNvPr id="141"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142"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144"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145" name="Rectángulo"/>
          <p:cNvSpPr/>
          <p:nvPr/>
        </p:nvSpPr>
        <p:spPr>
          <a:xfrm>
            <a:off x="9017000" y="1724338"/>
            <a:ext cx="6350000" cy="635001"/>
          </a:xfrm>
          <a:prstGeom prst="rect">
            <a:avLst/>
          </a:prstGeom>
          <a:solidFill>
            <a:srgbClr val="FFFFFF"/>
          </a:solidFill>
          <a:ln w="12700">
            <a:miter lim="400000"/>
          </a:ln>
        </p:spPr>
        <p:txBody>
          <a:bodyPr tIns="91439" bIns="91439" anchor="ctr"/>
          <a:lstStyle/>
          <a:p>
            <a:pPr algn="ctr"/>
            <a:endParaRPr/>
          </a:p>
        </p:txBody>
      </p:sp>
      <p:sp>
        <p:nvSpPr>
          <p:cNvPr id="146" name="EMPLEADO"/>
          <p:cNvSpPr/>
          <p:nvPr/>
        </p:nvSpPr>
        <p:spPr>
          <a:xfrm>
            <a:off x="4845922" y="1724338"/>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EMPLEADO</a:t>
            </a:r>
          </a:p>
        </p:txBody>
      </p:sp>
      <p:sp>
        <p:nvSpPr>
          <p:cNvPr id="147" name="DUEÑO NEGOCIO"/>
          <p:cNvSpPr/>
          <p:nvPr/>
        </p:nvSpPr>
        <p:spPr>
          <a:xfrm>
            <a:off x="14660872" y="1724338"/>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DUEÑO NEGOCIO</a:t>
            </a:r>
          </a:p>
        </p:txBody>
      </p:sp>
      <p:sp>
        <p:nvSpPr>
          <p:cNvPr id="148" name="Rectángulo"/>
          <p:cNvSpPr/>
          <p:nvPr/>
        </p:nvSpPr>
        <p:spPr>
          <a:xfrm>
            <a:off x="9017000" y="12830530"/>
            <a:ext cx="6350000" cy="635001"/>
          </a:xfrm>
          <a:prstGeom prst="rect">
            <a:avLst/>
          </a:prstGeom>
          <a:solidFill>
            <a:srgbClr val="FFFFFF"/>
          </a:solidFill>
          <a:ln w="12700">
            <a:miter lim="400000"/>
          </a:ln>
        </p:spPr>
        <p:txBody>
          <a:bodyPr tIns="91439" bIns="91439" anchor="ctr"/>
          <a:lstStyle/>
          <a:p>
            <a:pPr algn="ctr"/>
            <a:endParaRPr/>
          </a:p>
        </p:txBody>
      </p:sp>
      <p:sp>
        <p:nvSpPr>
          <p:cNvPr id="149" name="AUTOEMPLEADO"/>
          <p:cNvSpPr/>
          <p:nvPr/>
        </p:nvSpPr>
        <p:spPr>
          <a:xfrm>
            <a:off x="4845922" y="12830530"/>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AUTOEMPLEADO</a:t>
            </a:r>
          </a:p>
        </p:txBody>
      </p:sp>
      <p:sp>
        <p:nvSpPr>
          <p:cNvPr id="150" name="INVERSOR"/>
          <p:cNvSpPr/>
          <p:nvPr/>
        </p:nvSpPr>
        <p:spPr>
          <a:xfrm>
            <a:off x="14660872" y="12830530"/>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INVERSOR</a:t>
            </a:r>
          </a:p>
        </p:txBody>
      </p:sp>
      <p:sp>
        <p:nvSpPr>
          <p:cNvPr id="151" name="60%"/>
          <p:cNvSpPr txBox="1"/>
          <p:nvPr/>
        </p:nvSpPr>
        <p:spPr>
          <a:xfrm>
            <a:off x="10993677" y="6671012"/>
            <a:ext cx="1161188"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60%</a:t>
            </a:r>
          </a:p>
        </p:txBody>
      </p:sp>
      <p:sp>
        <p:nvSpPr>
          <p:cNvPr id="152" name="35%"/>
          <p:cNvSpPr txBox="1"/>
          <p:nvPr/>
        </p:nvSpPr>
        <p:spPr>
          <a:xfrm>
            <a:off x="10993677" y="7832561"/>
            <a:ext cx="1161188"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35%</a:t>
            </a:r>
          </a:p>
        </p:txBody>
      </p:sp>
      <p:sp>
        <p:nvSpPr>
          <p:cNvPr id="153" name="4%"/>
          <p:cNvSpPr txBox="1"/>
          <p:nvPr/>
        </p:nvSpPr>
        <p:spPr>
          <a:xfrm>
            <a:off x="12353332" y="6671012"/>
            <a:ext cx="906984"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4%</a:t>
            </a:r>
          </a:p>
        </p:txBody>
      </p:sp>
      <p:sp>
        <p:nvSpPr>
          <p:cNvPr id="154" name="1%"/>
          <p:cNvSpPr txBox="1"/>
          <p:nvPr/>
        </p:nvSpPr>
        <p:spPr>
          <a:xfrm>
            <a:off x="12353332" y="7832561"/>
            <a:ext cx="906984"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1%</a:t>
            </a:r>
          </a:p>
        </p:txBody>
      </p:sp>
      <p:grpSp>
        <p:nvGrpSpPr>
          <p:cNvPr id="159" name="Grupo"/>
          <p:cNvGrpSpPr/>
          <p:nvPr/>
        </p:nvGrpSpPr>
        <p:grpSpPr>
          <a:xfrm>
            <a:off x="591002" y="4306601"/>
            <a:ext cx="1533005" cy="6576667"/>
            <a:chOff x="0" y="0"/>
            <a:chExt cx="1533004" cy="6576666"/>
          </a:xfrm>
        </p:grpSpPr>
        <p:sp>
          <p:nvSpPr>
            <p:cNvPr id="155"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6"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7" name="95%"/>
            <p:cNvSpPr txBox="1"/>
            <p:nvPr/>
          </p:nvSpPr>
          <p:spPr>
            <a:xfrm>
              <a:off x="185908" y="1557636"/>
              <a:ext cx="1161188"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95%</a:t>
              </a:r>
            </a:p>
          </p:txBody>
        </p:sp>
        <p:sp>
          <p:nvSpPr>
            <p:cNvPr id="158" name="5%"/>
            <p:cNvSpPr txBox="1"/>
            <p:nvPr/>
          </p:nvSpPr>
          <p:spPr>
            <a:xfrm>
              <a:off x="313010" y="5206505"/>
              <a:ext cx="906984" cy="7161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5%</a:t>
              </a:r>
            </a:p>
          </p:txBody>
        </p:sp>
      </p:grpSp>
      <p:grpSp>
        <p:nvGrpSpPr>
          <p:cNvPr id="164" name="Grupo"/>
          <p:cNvGrpSpPr/>
          <p:nvPr/>
        </p:nvGrpSpPr>
        <p:grpSpPr>
          <a:xfrm>
            <a:off x="22074083" y="4306600"/>
            <a:ext cx="1533005" cy="6576668"/>
            <a:chOff x="0" y="0"/>
            <a:chExt cx="1533004" cy="6576666"/>
          </a:xfrm>
        </p:grpSpPr>
        <p:sp>
          <p:nvSpPr>
            <p:cNvPr id="160"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1"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2" name="5%"/>
            <p:cNvSpPr txBox="1"/>
            <p:nvPr/>
          </p:nvSpPr>
          <p:spPr>
            <a:xfrm>
              <a:off x="313010" y="1556653"/>
              <a:ext cx="906984"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lgn="ctr"/>
            </a:lstStyle>
            <a:p>
              <a:r>
                <a:t>5%</a:t>
              </a:r>
            </a:p>
          </p:txBody>
        </p:sp>
        <p:sp>
          <p:nvSpPr>
            <p:cNvPr id="163" name="95%"/>
            <p:cNvSpPr txBox="1"/>
            <p:nvPr/>
          </p:nvSpPr>
          <p:spPr>
            <a:xfrm>
              <a:off x="185909" y="5227534"/>
              <a:ext cx="1161187"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95%</a:t>
              </a:r>
            </a:p>
          </p:txBody>
        </p:sp>
      </p:grpSp>
      <p:sp>
        <p:nvSpPr>
          <p:cNvPr id="165" name="CuadroTexto 38"/>
          <p:cNvSpPr txBox="1"/>
          <p:nvPr/>
        </p:nvSpPr>
        <p:spPr>
          <a:xfrm>
            <a:off x="1071868" y="312562"/>
            <a:ext cx="9098179"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CUADRANTE DEL FLUJO DEL </a:t>
            </a:r>
            <a:r>
              <a:rPr>
                <a:solidFill>
                  <a:srgbClr val="1A4478"/>
                </a:solidFill>
              </a:rPr>
              <a:t>DINERO</a:t>
            </a:r>
          </a:p>
        </p:txBody>
      </p:sp>
      <p:sp>
        <p:nvSpPr>
          <p:cNvPr id="166"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10" presetClass="entr" fill="hold" grpId="2" nodeType="afterEffect">
                                  <p:stCondLst>
                                    <p:cond delay="0"/>
                                  </p:stCondLst>
                                  <p:iterate>
                                    <p:tmAbs val="0"/>
                                  </p:iterate>
                                  <p:childTnLst>
                                    <p:set>
                                      <p:cBhvr>
                                        <p:cTn id="9" fill="hold"/>
                                        <p:tgtEl>
                                          <p:spTgt spid="151"/>
                                        </p:tgtEl>
                                        <p:attrNameLst>
                                          <p:attrName>style.visibility</p:attrName>
                                        </p:attrNameLst>
                                      </p:cBhvr>
                                      <p:to>
                                        <p:strVal val="visible"/>
                                      </p:to>
                                    </p:set>
                                    <p:animEffect transition="in" filter="fade">
                                      <p:cBhvr>
                                        <p:cTn id="10" dur="10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8"/>
                                        </p:tgtEl>
                                        <p:attrNameLst>
                                          <p:attrName>style.visibility</p:attrName>
                                        </p:attrNameLst>
                                      </p:cBhvr>
                                      <p:to>
                                        <p:strVal val="visible"/>
                                      </p:to>
                                    </p:set>
                                  </p:childTnLst>
                                </p:cTn>
                              </p:par>
                            </p:childTnLst>
                          </p:cTn>
                        </p:par>
                        <p:par>
                          <p:cTn id="15" fill="hold">
                            <p:stCondLst>
                              <p:cond delay="0"/>
                            </p:stCondLst>
                            <p:childTnLst>
                              <p:par>
                                <p:cTn id="16" presetID="10" presetClass="entr" fill="hold" grpId="4" nodeType="afterEffect">
                                  <p:stCondLst>
                                    <p:cond delay="0"/>
                                  </p:stCondLst>
                                  <p:iterate>
                                    <p:tmAbs val="0"/>
                                  </p:iterate>
                                  <p:childTnLst>
                                    <p:set>
                                      <p:cBhvr>
                                        <p:cTn id="17" fill="hold"/>
                                        <p:tgtEl>
                                          <p:spTgt spid="152"/>
                                        </p:tgtEl>
                                        <p:attrNameLst>
                                          <p:attrName>style.visibility</p:attrName>
                                        </p:attrNameLst>
                                      </p:cBhvr>
                                      <p:to>
                                        <p:strVal val="visible"/>
                                      </p:to>
                                    </p:set>
                                    <p:animEffect transition="in" filter="fade">
                                      <p:cBhvr>
                                        <p:cTn id="18" dur="1000"/>
                                        <p:tgtEl>
                                          <p:spTgt spid="15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0"/>
                                        </p:tgtEl>
                                        <p:attrNameLst>
                                          <p:attrName>style.visibility</p:attrName>
                                        </p:attrNameLst>
                                      </p:cBhvr>
                                      <p:to>
                                        <p:strVal val="visible"/>
                                      </p:to>
                                    </p:set>
                                  </p:childTnLst>
                                </p:cTn>
                              </p:par>
                            </p:childTnLst>
                          </p:cTn>
                        </p:par>
                        <p:par>
                          <p:cTn id="23" fill="hold">
                            <p:stCondLst>
                              <p:cond delay="0"/>
                            </p:stCondLst>
                            <p:childTnLst>
                              <p:par>
                                <p:cTn id="24" presetID="10" presetClass="entr" fill="hold" grpId="6" nodeType="afterEffect">
                                  <p:stCondLst>
                                    <p:cond delay="0"/>
                                  </p:stCondLst>
                                  <p:iterate>
                                    <p:tmAbs val="0"/>
                                  </p:iterate>
                                  <p:childTnLst>
                                    <p:set>
                                      <p:cBhvr>
                                        <p:cTn id="25" fill="hold"/>
                                        <p:tgtEl>
                                          <p:spTgt spid="153"/>
                                        </p:tgtEl>
                                        <p:attrNameLst>
                                          <p:attrName>style.visibility</p:attrName>
                                        </p:attrNameLst>
                                      </p:cBhvr>
                                      <p:to>
                                        <p:strVal val="visible"/>
                                      </p:to>
                                    </p:set>
                                    <p:animEffect transition="in" filter="fade">
                                      <p:cBhvr>
                                        <p:cTn id="26" dur="1000"/>
                                        <p:tgtEl>
                                          <p:spTgt spid="15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37"/>
                                        </p:tgtEl>
                                        <p:attrNameLst>
                                          <p:attrName>style.visibility</p:attrName>
                                        </p:attrNameLst>
                                      </p:cBhvr>
                                      <p:to>
                                        <p:strVal val="visible"/>
                                      </p:to>
                                    </p:set>
                                  </p:childTnLst>
                                </p:cTn>
                              </p:par>
                            </p:childTnLst>
                          </p:cTn>
                        </p:par>
                        <p:par>
                          <p:cTn id="31" fill="hold">
                            <p:stCondLst>
                              <p:cond delay="0"/>
                            </p:stCondLst>
                            <p:childTnLst>
                              <p:par>
                                <p:cTn id="32" presetID="10" presetClass="entr" fill="hold" grpId="8" nodeType="afterEffect">
                                  <p:stCondLst>
                                    <p:cond delay="0"/>
                                  </p:stCondLst>
                                  <p:iterate>
                                    <p:tmAbs val="0"/>
                                  </p:iterate>
                                  <p:childTnLst>
                                    <p:set>
                                      <p:cBhvr>
                                        <p:cTn id="33" fill="hold"/>
                                        <p:tgtEl>
                                          <p:spTgt spid="154"/>
                                        </p:tgtEl>
                                        <p:attrNameLst>
                                          <p:attrName>style.visibility</p:attrName>
                                        </p:attrNameLst>
                                      </p:cBhvr>
                                      <p:to>
                                        <p:strVal val="visible"/>
                                      </p:to>
                                    </p:set>
                                    <p:animEffect transition="in" filter="fade">
                                      <p:cBhvr>
                                        <p:cTn id="34" dur="10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7" animBg="1" advAuto="0"/>
      <p:bldP spid="138" grpId="3" animBg="1" advAuto="0"/>
      <p:bldP spid="139" grpId="1" animBg="1" advAuto="0"/>
      <p:bldP spid="140" grpId="5" animBg="1" advAuto="0"/>
      <p:bldP spid="151" grpId="2" animBg="1" advAuto="0"/>
      <p:bldP spid="152" grpId="4" animBg="1" advAuto="0"/>
      <p:bldP spid="153" grpId="6" animBg="1" advAuto="0"/>
      <p:bldP spid="154" grpId="8" animBg="1" advAuto="0"/>
      <p:bldP spid="159" grpId="9" animBg="1" advAuto="0"/>
      <p:bldP spid="164" grpId="1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ACN largo copia.mp4" descr="ACN largo copia.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8"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8"/>
                </p:tgtEl>
              </p:cMediaNode>
            </p:video>
            <p:seq concurrent="1" prevAc="none" nextAc="seek">
              <p:cTn id="8" restart="whenNotActive" fill="hold" evtFilter="cancelBubble" nodeType="interactiveSeq">
                <p:stCondLst>
                  <p:cond evt="onClick" delay="0">
                    <p:tgtEl>
                      <p:spTgt spid="16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8"/>
                                        </p:tgtEl>
                                      </p:cBhvr>
                                    </p:cmd>
                                  </p:childTnLst>
                                </p:cTn>
                              </p:par>
                            </p:childTnLst>
                          </p:cTn>
                        </p:par>
                      </p:childTnLst>
                    </p:cTn>
                  </p:par>
                </p:childTnLst>
              </p:cTn>
              <p:nextCondLst>
                <p:cond evt="onClick" delay="0">
                  <p:tgtEl>
                    <p:spTgt spid="16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29"/>
          <p:cNvSpPr txBox="1"/>
          <p:nvPr/>
        </p:nvSpPr>
        <p:spPr>
          <a:xfrm>
            <a:off x="1186377" y="8679291"/>
            <a:ext cx="4184112" cy="12367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t>Operando </a:t>
            </a:r>
          </a:p>
          <a:p>
            <a:pPr algn="ctr">
              <a:defRPr sz="3500" b="1">
                <a:solidFill>
                  <a:srgbClr val="262626"/>
                </a:solidFill>
              </a:defRPr>
            </a:pPr>
            <a:r>
              <a:t>desde 1993</a:t>
            </a:r>
          </a:p>
        </p:txBody>
      </p:sp>
      <p:sp>
        <p:nvSpPr>
          <p:cNvPr id="171" name="Rectangle 30"/>
          <p:cNvSpPr txBox="1"/>
          <p:nvPr/>
        </p:nvSpPr>
        <p:spPr>
          <a:xfrm>
            <a:off x="7088084" y="8406241"/>
            <a:ext cx="4406683" cy="18004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rPr dirty="0" err="1"/>
              <a:t>Crecimiento</a:t>
            </a:r>
            <a:r>
              <a:rPr dirty="0"/>
              <a:t> </a:t>
            </a:r>
            <a:r>
              <a:rPr dirty="0" err="1"/>
              <a:t>en</a:t>
            </a:r>
            <a:endParaRPr dirty="0"/>
          </a:p>
          <a:p>
            <a:pPr algn="ctr">
              <a:defRPr sz="3500" b="1">
                <a:solidFill>
                  <a:srgbClr val="262626"/>
                </a:solidFill>
              </a:defRPr>
            </a:pPr>
            <a:r>
              <a:rPr dirty="0"/>
              <a:t>4 </a:t>
            </a:r>
            <a:r>
              <a:rPr dirty="0" err="1"/>
              <a:t>continentes</a:t>
            </a:r>
            <a:endParaRPr dirty="0"/>
          </a:p>
          <a:p>
            <a:pPr algn="ctr">
              <a:defRPr sz="3500" b="1">
                <a:solidFill>
                  <a:srgbClr val="262626"/>
                </a:solidFill>
              </a:defRPr>
            </a:pPr>
            <a:r>
              <a:rPr dirty="0"/>
              <a:t>2</a:t>
            </a:r>
            <a:r>
              <a:rPr lang="es-ES" dirty="0"/>
              <a:t>9</a:t>
            </a:r>
            <a:r>
              <a:rPr dirty="0"/>
              <a:t> </a:t>
            </a:r>
            <a:r>
              <a:rPr dirty="0" err="1"/>
              <a:t>países</a:t>
            </a:r>
            <a:endParaRPr dirty="0"/>
          </a:p>
        </p:txBody>
      </p:sp>
      <p:sp>
        <p:nvSpPr>
          <p:cNvPr id="172" name="Rectangle 32"/>
          <p:cNvSpPr txBox="1"/>
          <p:nvPr/>
        </p:nvSpPr>
        <p:spPr>
          <a:xfrm>
            <a:off x="12292645" y="8406241"/>
            <a:ext cx="5535211" cy="17828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t>Ha adquirido </a:t>
            </a:r>
          </a:p>
          <a:p>
            <a:pPr algn="ctr">
              <a:defRPr sz="3500" b="1">
                <a:solidFill>
                  <a:srgbClr val="262626"/>
                </a:solidFill>
              </a:defRPr>
            </a:pPr>
            <a:r>
              <a:t>millones de clientes </a:t>
            </a:r>
          </a:p>
          <a:p>
            <a:pPr algn="ctr">
              <a:defRPr sz="3500" b="1">
                <a:solidFill>
                  <a:srgbClr val="262626"/>
                </a:solidFill>
              </a:defRPr>
            </a:pPr>
            <a:r>
              <a:t>en todo el mundo</a:t>
            </a:r>
          </a:p>
        </p:txBody>
      </p:sp>
      <p:sp>
        <p:nvSpPr>
          <p:cNvPr id="173" name="Straight Connector 51"/>
          <p:cNvSpPr/>
          <p:nvPr/>
        </p:nvSpPr>
        <p:spPr>
          <a:xfrm flipH="1">
            <a:off x="6229286" y="5598402"/>
            <a:ext cx="1" cy="4677244"/>
          </a:xfrm>
          <a:prstGeom prst="line">
            <a:avLst/>
          </a:prstGeom>
          <a:ln w="12700">
            <a:solidFill>
              <a:srgbClr val="262626"/>
            </a:solidFill>
            <a:miter/>
          </a:ln>
        </p:spPr>
        <p:txBody>
          <a:bodyPr tIns="91439" bIns="91439"/>
          <a:lstStyle/>
          <a:p>
            <a:endParaRPr/>
          </a:p>
        </p:txBody>
      </p:sp>
      <p:sp>
        <p:nvSpPr>
          <p:cNvPr id="174" name="Straight Connector 53"/>
          <p:cNvSpPr/>
          <p:nvPr/>
        </p:nvSpPr>
        <p:spPr>
          <a:xfrm flipH="1">
            <a:off x="12094632" y="5225373"/>
            <a:ext cx="1" cy="5050274"/>
          </a:xfrm>
          <a:prstGeom prst="line">
            <a:avLst/>
          </a:prstGeom>
          <a:ln w="12700">
            <a:solidFill>
              <a:srgbClr val="262626"/>
            </a:solidFill>
            <a:miter/>
          </a:ln>
        </p:spPr>
        <p:txBody>
          <a:bodyPr tIns="91439" bIns="91439"/>
          <a:lstStyle/>
          <a:p>
            <a:endParaRPr/>
          </a:p>
        </p:txBody>
      </p:sp>
      <p:sp>
        <p:nvSpPr>
          <p:cNvPr id="175" name="Straight Connector 54"/>
          <p:cNvSpPr/>
          <p:nvPr/>
        </p:nvSpPr>
        <p:spPr>
          <a:xfrm>
            <a:off x="18025869" y="5225373"/>
            <a:ext cx="1" cy="5050274"/>
          </a:xfrm>
          <a:prstGeom prst="line">
            <a:avLst/>
          </a:prstGeom>
          <a:ln w="12700">
            <a:solidFill>
              <a:srgbClr val="262626"/>
            </a:solidFill>
            <a:miter/>
          </a:ln>
        </p:spPr>
        <p:txBody>
          <a:bodyPr tIns="91439" bIns="91439"/>
          <a:lstStyle/>
          <a:p>
            <a:endParaRPr/>
          </a:p>
        </p:txBody>
      </p:sp>
      <p:sp>
        <p:nvSpPr>
          <p:cNvPr id="176" name="Rectangle 19"/>
          <p:cNvSpPr txBox="1"/>
          <p:nvPr/>
        </p:nvSpPr>
        <p:spPr>
          <a:xfrm>
            <a:off x="4605449" y="2887438"/>
            <a:ext cx="15173102" cy="13109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7500" b="1">
                <a:solidFill>
                  <a:srgbClr val="262626"/>
                </a:solidFill>
              </a:defRPr>
            </a:lvl1pPr>
          </a:lstStyle>
          <a:p>
            <a:r>
              <a:t>#1 Del Mundo En Venta Directa</a:t>
            </a:r>
          </a:p>
        </p:txBody>
      </p:sp>
      <p:pic>
        <p:nvPicPr>
          <p:cNvPr id="177" name="Picture 35" descr="Picture 35"/>
          <p:cNvPicPr>
            <a:picLocks noChangeAspect="1"/>
          </p:cNvPicPr>
          <p:nvPr/>
        </p:nvPicPr>
        <p:blipFill>
          <a:blip r:embed="rId3"/>
          <a:stretch>
            <a:fillRect/>
          </a:stretch>
        </p:blipFill>
        <p:spPr>
          <a:xfrm>
            <a:off x="2008433" y="5803900"/>
            <a:ext cx="2540001" cy="2540000"/>
          </a:xfrm>
          <a:prstGeom prst="rect">
            <a:avLst/>
          </a:prstGeom>
          <a:ln w="12700">
            <a:miter lim="400000"/>
          </a:ln>
        </p:spPr>
      </p:pic>
      <p:pic>
        <p:nvPicPr>
          <p:cNvPr id="178" name="Picture 36" descr="Picture 36"/>
          <p:cNvPicPr>
            <a:picLocks noChangeAspect="1"/>
          </p:cNvPicPr>
          <p:nvPr/>
        </p:nvPicPr>
        <p:blipFill>
          <a:blip r:embed="rId4"/>
          <a:stretch>
            <a:fillRect/>
          </a:stretch>
        </p:blipFill>
        <p:spPr>
          <a:xfrm>
            <a:off x="8021425" y="5803900"/>
            <a:ext cx="2540001" cy="2540000"/>
          </a:xfrm>
          <a:prstGeom prst="rect">
            <a:avLst/>
          </a:prstGeom>
          <a:ln w="12700">
            <a:miter lim="400000"/>
          </a:ln>
        </p:spPr>
      </p:pic>
      <p:pic>
        <p:nvPicPr>
          <p:cNvPr id="179" name="Picture 37" descr="Picture 37"/>
          <p:cNvPicPr>
            <a:picLocks noChangeAspect="1"/>
          </p:cNvPicPr>
          <p:nvPr/>
        </p:nvPicPr>
        <p:blipFill>
          <a:blip r:embed="rId5"/>
          <a:stretch>
            <a:fillRect/>
          </a:stretch>
        </p:blipFill>
        <p:spPr>
          <a:xfrm>
            <a:off x="13790251" y="5803900"/>
            <a:ext cx="2540001" cy="2540000"/>
          </a:xfrm>
          <a:prstGeom prst="rect">
            <a:avLst/>
          </a:prstGeom>
          <a:ln w="12700">
            <a:miter lim="400000"/>
          </a:ln>
        </p:spPr>
      </p:pic>
      <p:pic>
        <p:nvPicPr>
          <p:cNvPr id="180" name="Imagen 20" descr="Imagen 20"/>
          <p:cNvPicPr>
            <a:picLocks noChangeAspect="1"/>
          </p:cNvPicPr>
          <p:nvPr/>
        </p:nvPicPr>
        <p:blipFill>
          <a:blip r:embed="rId6"/>
          <a:stretch>
            <a:fillRect/>
          </a:stretch>
        </p:blipFill>
        <p:spPr>
          <a:xfrm>
            <a:off x="9228949" y="1009334"/>
            <a:ext cx="5926101" cy="1546713"/>
          </a:xfrm>
          <a:prstGeom prst="rect">
            <a:avLst/>
          </a:prstGeom>
          <a:ln w="12700">
            <a:miter lim="400000"/>
          </a:ln>
          <a:effectLst>
            <a:outerShdw blurRad="101600" dist="76200" dir="2700000" rotWithShape="0">
              <a:srgbClr val="000000">
                <a:alpha val="40000"/>
              </a:srgbClr>
            </a:outerShdw>
          </a:effectLst>
        </p:spPr>
      </p:pic>
      <p:pic>
        <p:nvPicPr>
          <p:cNvPr id="181" name="Imagen 21" descr="Imagen 21"/>
          <p:cNvPicPr>
            <a:picLocks noChangeAspect="1"/>
          </p:cNvPicPr>
          <p:nvPr/>
        </p:nvPicPr>
        <p:blipFill>
          <a:blip r:embed="rId7"/>
          <a:stretch>
            <a:fillRect/>
          </a:stretch>
        </p:blipFill>
        <p:spPr>
          <a:xfrm>
            <a:off x="3403791" y="11452811"/>
            <a:ext cx="1822341" cy="1548459"/>
          </a:xfrm>
          <a:prstGeom prst="rect">
            <a:avLst/>
          </a:prstGeom>
          <a:ln w="12700">
            <a:miter lim="400000"/>
          </a:ln>
        </p:spPr>
      </p:pic>
      <p:pic>
        <p:nvPicPr>
          <p:cNvPr id="182" name="Imagen 22" descr="Imagen 22"/>
          <p:cNvPicPr>
            <a:picLocks noChangeAspect="1"/>
          </p:cNvPicPr>
          <p:nvPr/>
        </p:nvPicPr>
        <p:blipFill>
          <a:blip r:embed="rId8"/>
          <a:stretch>
            <a:fillRect/>
          </a:stretch>
        </p:blipFill>
        <p:spPr>
          <a:xfrm>
            <a:off x="1108353" y="11431485"/>
            <a:ext cx="2020210" cy="1497335"/>
          </a:xfrm>
          <a:prstGeom prst="rect">
            <a:avLst/>
          </a:prstGeom>
          <a:ln w="12700">
            <a:miter lim="400000"/>
          </a:ln>
        </p:spPr>
      </p:pic>
      <p:pic>
        <p:nvPicPr>
          <p:cNvPr id="183" name="Imagen 24" descr="Imagen 24"/>
          <p:cNvPicPr>
            <a:picLocks noChangeAspect="1"/>
          </p:cNvPicPr>
          <p:nvPr/>
        </p:nvPicPr>
        <p:blipFill>
          <a:blip r:embed="rId9"/>
          <a:srcRect t="30417" b="26082"/>
          <a:stretch>
            <a:fillRect/>
          </a:stretch>
        </p:blipFill>
        <p:spPr>
          <a:xfrm>
            <a:off x="17869389" y="11897641"/>
            <a:ext cx="1987925" cy="864761"/>
          </a:xfrm>
          <a:prstGeom prst="rect">
            <a:avLst/>
          </a:prstGeom>
          <a:ln w="12700">
            <a:miter lim="400000"/>
          </a:ln>
        </p:spPr>
      </p:pic>
      <p:pic>
        <p:nvPicPr>
          <p:cNvPr id="184" name="Imagen 25" descr="Imagen 25"/>
          <p:cNvPicPr>
            <a:picLocks noChangeAspect="1"/>
          </p:cNvPicPr>
          <p:nvPr/>
        </p:nvPicPr>
        <p:blipFill>
          <a:blip r:embed="rId10"/>
          <a:srcRect r="18352" b="45106"/>
          <a:stretch>
            <a:fillRect/>
          </a:stretch>
        </p:blipFill>
        <p:spPr>
          <a:xfrm>
            <a:off x="14659026" y="11731867"/>
            <a:ext cx="3081605" cy="1063551"/>
          </a:xfrm>
          <a:prstGeom prst="rect">
            <a:avLst/>
          </a:prstGeom>
          <a:ln w="12700">
            <a:miter lim="400000"/>
          </a:ln>
        </p:spPr>
      </p:pic>
      <p:pic>
        <p:nvPicPr>
          <p:cNvPr id="185" name="Imagen 26" descr="Imagen 26"/>
          <p:cNvPicPr>
            <a:picLocks noChangeAspect="1"/>
          </p:cNvPicPr>
          <p:nvPr/>
        </p:nvPicPr>
        <p:blipFill>
          <a:blip r:embed="rId11"/>
          <a:stretch>
            <a:fillRect/>
          </a:stretch>
        </p:blipFill>
        <p:spPr>
          <a:xfrm>
            <a:off x="12422540" y="11335018"/>
            <a:ext cx="2107727" cy="2128191"/>
          </a:xfrm>
          <a:prstGeom prst="rect">
            <a:avLst/>
          </a:prstGeom>
          <a:ln w="12700">
            <a:miter lim="400000"/>
          </a:ln>
        </p:spPr>
      </p:pic>
      <p:pic>
        <p:nvPicPr>
          <p:cNvPr id="186" name="Imagen 27" descr="Imagen 27"/>
          <p:cNvPicPr>
            <a:picLocks noChangeAspect="1"/>
          </p:cNvPicPr>
          <p:nvPr/>
        </p:nvPicPr>
        <p:blipFill>
          <a:blip r:embed="rId12"/>
          <a:stretch>
            <a:fillRect/>
          </a:stretch>
        </p:blipFill>
        <p:spPr>
          <a:xfrm>
            <a:off x="10152405" y="11591753"/>
            <a:ext cx="2029227" cy="1662361"/>
          </a:xfrm>
          <a:prstGeom prst="rect">
            <a:avLst/>
          </a:prstGeom>
          <a:ln w="12700">
            <a:miter lim="400000"/>
          </a:ln>
        </p:spPr>
      </p:pic>
      <p:pic>
        <p:nvPicPr>
          <p:cNvPr id="187" name="Imagen 28" descr="Imagen 28"/>
          <p:cNvPicPr>
            <a:picLocks noChangeAspect="1"/>
          </p:cNvPicPr>
          <p:nvPr/>
        </p:nvPicPr>
        <p:blipFill>
          <a:blip r:embed="rId13"/>
          <a:stretch>
            <a:fillRect/>
          </a:stretch>
        </p:blipFill>
        <p:spPr>
          <a:xfrm>
            <a:off x="20068753" y="11847117"/>
            <a:ext cx="3250833" cy="993311"/>
          </a:xfrm>
          <a:prstGeom prst="rect">
            <a:avLst/>
          </a:prstGeom>
          <a:ln w="12700">
            <a:miter lim="400000"/>
          </a:ln>
        </p:spPr>
      </p:pic>
      <p:pic>
        <p:nvPicPr>
          <p:cNvPr id="188" name="Imagen 33" descr="Imagen 33"/>
          <p:cNvPicPr>
            <a:picLocks noChangeAspect="1"/>
          </p:cNvPicPr>
          <p:nvPr/>
        </p:nvPicPr>
        <p:blipFill>
          <a:blip r:embed="rId14"/>
          <a:srcRect t="21553" b="21554"/>
          <a:stretch>
            <a:fillRect/>
          </a:stretch>
        </p:blipFill>
        <p:spPr>
          <a:xfrm>
            <a:off x="5225946" y="11544564"/>
            <a:ext cx="2650809" cy="1508132"/>
          </a:xfrm>
          <a:prstGeom prst="rect">
            <a:avLst/>
          </a:prstGeom>
          <a:ln w="12700">
            <a:miter lim="400000"/>
          </a:ln>
        </p:spPr>
      </p:pic>
      <p:pic>
        <p:nvPicPr>
          <p:cNvPr id="189" name="Imagen 38" descr="Imagen 38"/>
          <p:cNvPicPr>
            <a:picLocks noChangeAspect="1"/>
          </p:cNvPicPr>
          <p:nvPr/>
        </p:nvPicPr>
        <p:blipFill>
          <a:blip r:embed="rId15"/>
          <a:stretch>
            <a:fillRect/>
          </a:stretch>
        </p:blipFill>
        <p:spPr>
          <a:xfrm>
            <a:off x="7906098" y="11356730"/>
            <a:ext cx="1949549" cy="1949549"/>
          </a:xfrm>
          <a:prstGeom prst="rect">
            <a:avLst/>
          </a:prstGeom>
          <a:ln w="12700">
            <a:miter lim="400000"/>
          </a:ln>
        </p:spPr>
      </p:pic>
      <p:sp>
        <p:nvSpPr>
          <p:cNvPr id="190" name="Rectángulo 1"/>
          <p:cNvSpPr txBox="1"/>
          <p:nvPr/>
        </p:nvSpPr>
        <p:spPr>
          <a:xfrm>
            <a:off x="5058917" y="3969863"/>
            <a:ext cx="14266165" cy="8524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sz="4400" b="1">
                <a:solidFill>
                  <a:srgbClr val="262626"/>
                </a:solidFill>
              </a:defRPr>
            </a:lvl1pPr>
          </a:lstStyle>
          <a:p>
            <a:r>
              <a:t>de servicios esenciales para particulares y empresas</a:t>
            </a:r>
          </a:p>
        </p:txBody>
      </p:sp>
      <p:pic>
        <p:nvPicPr>
          <p:cNvPr id="191" name="Imagen 2" descr="Imagen 2"/>
          <p:cNvPicPr>
            <a:picLocks noChangeAspect="1"/>
          </p:cNvPicPr>
          <p:nvPr/>
        </p:nvPicPr>
        <p:blipFill>
          <a:blip r:embed="rId16"/>
          <a:srcRect t="1188" r="1998" b="19505"/>
          <a:stretch>
            <a:fillRect/>
          </a:stretch>
        </p:blipFill>
        <p:spPr>
          <a:xfrm>
            <a:off x="18223882" y="5111472"/>
            <a:ext cx="5914799" cy="5651043"/>
          </a:xfrm>
          <a:prstGeom prst="rect">
            <a:avLst/>
          </a:prstGeom>
          <a:ln w="12700">
            <a:miter lim="400000"/>
          </a:ln>
        </p:spPr>
      </p:pic>
      <p:sp>
        <p:nvSpPr>
          <p:cNvPr id="192" name="CuadroTexto 38"/>
          <p:cNvSpPr txBox="1"/>
          <p:nvPr/>
        </p:nvSpPr>
        <p:spPr>
          <a:xfrm>
            <a:off x="1027844" y="312666"/>
            <a:ext cx="4147618"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NUESTRO </a:t>
            </a:r>
            <a:r>
              <a:rPr>
                <a:solidFill>
                  <a:srgbClr val="1A4478"/>
                </a:solidFill>
              </a:rPr>
              <a:t>SOCIO</a:t>
            </a:r>
          </a:p>
        </p:txBody>
      </p:sp>
      <p:sp>
        <p:nvSpPr>
          <p:cNvPr id="193" name="Rectángulo 39"/>
          <p:cNvSpPr/>
          <p:nvPr/>
        </p:nvSpPr>
        <p:spPr>
          <a:xfrm>
            <a:off x="-66036" y="635000"/>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7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7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7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7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17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9" nodeType="afterEffect">
                                  <p:stCondLst>
                                    <p:cond delay="0"/>
                                  </p:stCondLst>
                                  <p:iterate>
                                    <p:tmAbs val="0"/>
                                  </p:iterate>
                                  <p:childTnLst>
                                    <p:set>
                                      <p:cBhvr>
                                        <p:cTn id="30" fill="hold"/>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0" nodeType="clickEffect">
                                  <p:stCondLst>
                                    <p:cond delay="0"/>
                                  </p:stCondLst>
                                  <p:iterate>
                                    <p:tmAbs val="0"/>
                                  </p:iterate>
                                  <p:childTnLst>
                                    <p:set>
                                      <p:cBhvr>
                                        <p:cTn id="34" fill="hold"/>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1" nodeType="clickEffect">
                                  <p:stCondLst>
                                    <p:cond delay="0"/>
                                  </p:stCondLst>
                                  <p:iterate>
                                    <p:tmAbs val="0"/>
                                  </p:iterate>
                                  <p:childTnLst>
                                    <p:set>
                                      <p:cBhvr>
                                        <p:cTn id="38" fill="hold"/>
                                        <p:tgtEl>
                                          <p:spTgt spid="18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2" nodeType="afterEffect">
                                  <p:stCondLst>
                                    <p:cond delay="0"/>
                                  </p:stCondLst>
                                  <p:iterate>
                                    <p:tmAbs val="0"/>
                                  </p:iterate>
                                  <p:childTnLst>
                                    <p:set>
                                      <p:cBhvr>
                                        <p:cTn id="41" fill="hold"/>
                                        <p:tgtEl>
                                          <p:spTgt spid="181"/>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3" nodeType="afterEffect">
                                  <p:stCondLst>
                                    <p:cond delay="0"/>
                                  </p:stCondLst>
                                  <p:iterate>
                                    <p:tmAbs val="0"/>
                                  </p:iterate>
                                  <p:childTnLst>
                                    <p:set>
                                      <p:cBhvr>
                                        <p:cTn id="44" fill="hold"/>
                                        <p:tgtEl>
                                          <p:spTgt spid="188"/>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4" nodeType="afterEffect">
                                  <p:stCondLst>
                                    <p:cond delay="0"/>
                                  </p:stCondLst>
                                  <p:iterate>
                                    <p:tmAbs val="0"/>
                                  </p:iterate>
                                  <p:childTnLst>
                                    <p:set>
                                      <p:cBhvr>
                                        <p:cTn id="47" fill="hold"/>
                                        <p:tgtEl>
                                          <p:spTgt spid="18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5" nodeType="afterEffect">
                                  <p:stCondLst>
                                    <p:cond delay="0"/>
                                  </p:stCondLst>
                                  <p:iterate>
                                    <p:tmAbs val="0"/>
                                  </p:iterate>
                                  <p:childTnLst>
                                    <p:set>
                                      <p:cBhvr>
                                        <p:cTn id="50" fill="hold"/>
                                        <p:tgtEl>
                                          <p:spTgt spid="18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6" nodeType="afterEffect">
                                  <p:stCondLst>
                                    <p:cond delay="0"/>
                                  </p:stCondLst>
                                  <p:iterate>
                                    <p:tmAbs val="0"/>
                                  </p:iterate>
                                  <p:childTnLst>
                                    <p:set>
                                      <p:cBhvr>
                                        <p:cTn id="53" fill="hold"/>
                                        <p:tgtEl>
                                          <p:spTgt spid="185"/>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7" nodeType="afterEffect">
                                  <p:stCondLst>
                                    <p:cond delay="0"/>
                                  </p:stCondLst>
                                  <p:iterate>
                                    <p:tmAbs val="0"/>
                                  </p:iterate>
                                  <p:childTnLst>
                                    <p:set>
                                      <p:cBhvr>
                                        <p:cTn id="56" fill="hold"/>
                                        <p:tgtEl>
                                          <p:spTgt spid="18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8" nodeType="afterEffect">
                                  <p:stCondLst>
                                    <p:cond delay="0"/>
                                  </p:stCondLst>
                                  <p:iterate>
                                    <p:tmAbs val="0"/>
                                  </p:iterate>
                                  <p:childTnLst>
                                    <p:set>
                                      <p:cBhvr>
                                        <p:cTn id="59" fill="hold"/>
                                        <p:tgtEl>
                                          <p:spTgt spid="183"/>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19" nodeType="afterEffect">
                                  <p:stCondLst>
                                    <p:cond delay="0"/>
                                  </p:stCondLst>
                                  <p:iterate>
                                    <p:tmAbs val="0"/>
                                  </p:iterate>
                                  <p:childTnLst>
                                    <p:set>
                                      <p:cBhvr>
                                        <p:cTn id="62"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2" animBg="1" advAuto="0"/>
      <p:bldP spid="171" grpId="5" animBg="1" advAuto="0"/>
      <p:bldP spid="172" grpId="9" animBg="1" advAuto="0"/>
      <p:bldP spid="173" grpId="3" animBg="1" advAuto="0"/>
      <p:bldP spid="174" grpId="6" animBg="1" advAuto="0"/>
      <p:bldP spid="175" grpId="7" animBg="1" advAuto="0"/>
      <p:bldP spid="177" grpId="1" animBg="1" advAuto="0"/>
      <p:bldP spid="178" grpId="4" animBg="1" advAuto="0"/>
      <p:bldP spid="179" grpId="8" animBg="1" advAuto="0"/>
      <p:bldP spid="181" grpId="12" animBg="1" advAuto="0"/>
      <p:bldP spid="182" grpId="11" animBg="1" advAuto="0"/>
      <p:bldP spid="183" grpId="18" animBg="1" advAuto="0"/>
      <p:bldP spid="184" grpId="17" animBg="1" advAuto="0"/>
      <p:bldP spid="185" grpId="16" animBg="1" advAuto="0"/>
      <p:bldP spid="186" grpId="15" animBg="1" advAuto="0"/>
      <p:bldP spid="187" grpId="19" animBg="1" advAuto="0"/>
      <p:bldP spid="188" grpId="13" animBg="1" advAuto="0"/>
      <p:bldP spid="189" grpId="14" animBg="1" advAuto="0"/>
      <p:bldP spid="191" grpId="1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4" name="Imagen 3">
            <a:extLst>
              <a:ext uri="{FF2B5EF4-FFF2-40B4-BE49-F238E27FC236}">
                <a16:creationId xmlns:a16="http://schemas.microsoft.com/office/drawing/2014/main" id="{EB0D0494-8C2A-5B4E-B731-1AD99D023A3D}"/>
              </a:ext>
            </a:extLst>
          </p:cNvPr>
          <p:cNvPicPr>
            <a:picLocks noChangeAspect="1"/>
          </p:cNvPicPr>
          <p:nvPr/>
        </p:nvPicPr>
        <p:blipFill rotWithShape="1">
          <a:blip r:embed="rId4">
            <a:extLst>
              <a:ext uri="{28A0092B-C50C-407E-A947-70E740481C1C}">
                <a14:useLocalDpi xmlns:a14="http://schemas.microsoft.com/office/drawing/2010/main" val="0"/>
              </a:ext>
            </a:extLst>
          </a:blip>
          <a:srcRect b="2847"/>
          <a:stretch/>
        </p:blipFill>
        <p:spPr>
          <a:xfrm>
            <a:off x="5172223" y="847091"/>
            <a:ext cx="13011072" cy="7382510"/>
          </a:xfrm>
          <a:prstGeom prst="rect">
            <a:avLst/>
          </a:prstGeom>
        </p:spPr>
      </p:pic>
      <p:sp>
        <p:nvSpPr>
          <p:cNvPr id="197" name="Óvalo"/>
          <p:cNvSpPr/>
          <p:nvPr/>
        </p:nvSpPr>
        <p:spPr>
          <a:xfrm>
            <a:off x="15158109" y="1328965"/>
            <a:ext cx="3025186" cy="917315"/>
          </a:xfrm>
          <a:prstGeom prst="ellipse">
            <a:avLst/>
          </a:prstGeom>
          <a:ln w="50800">
            <a:solidFill>
              <a:srgbClr val="D00003"/>
            </a:solidFill>
            <a:miter/>
          </a:ln>
        </p:spPr>
        <p:txBody>
          <a:bodyPr tIns="91439" bIns="91439" anchor="ctr"/>
          <a:lstStyle/>
          <a:p>
            <a:endParaRPr/>
          </a:p>
        </p:txBody>
      </p:sp>
      <p:sp>
        <p:nvSpPr>
          <p:cNvPr id="2" name="CuadroTexto 1">
            <a:extLst>
              <a:ext uri="{FF2B5EF4-FFF2-40B4-BE49-F238E27FC236}">
                <a16:creationId xmlns:a16="http://schemas.microsoft.com/office/drawing/2014/main" id="{62E9F4C1-9388-8847-A5E7-A9B78501A199}"/>
              </a:ext>
            </a:extLst>
          </p:cNvPr>
          <p:cNvSpPr txBox="1"/>
          <p:nvPr/>
        </p:nvSpPr>
        <p:spPr>
          <a:xfrm>
            <a:off x="5080031" y="8930316"/>
            <a:ext cx="1330234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s-ES_tradnl" dirty="0" err="1"/>
              <a:t>carlospaipa.flashbl.com</a:t>
            </a:r>
            <a:endParaRPr kumimoji="0" lang="es-ES_tradnl" sz="3600" b="0"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197"/>
                                        </p:tgtEl>
                                        <p:attrNameLst>
                                          <p:attrName>style.visibility</p:attrName>
                                        </p:attrNameLst>
                                      </p:cBhvr>
                                      <p:to>
                                        <p:strVal val="visible"/>
                                      </p:to>
                                    </p:set>
                                    <p:animEffect transition="in" filter="fade">
                                      <p:cBhvr>
                                        <p:cTn id="7" dur="2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6" name="Imagen 5">
            <a:extLst>
              <a:ext uri="{FF2B5EF4-FFF2-40B4-BE49-F238E27FC236}">
                <a16:creationId xmlns:a16="http://schemas.microsoft.com/office/drawing/2014/main" id="{A93379EA-D468-B047-84AA-D44D1028002D}"/>
              </a:ext>
            </a:extLst>
          </p:cNvPr>
          <p:cNvPicPr>
            <a:picLocks noChangeAspect="1"/>
          </p:cNvPicPr>
          <p:nvPr/>
        </p:nvPicPr>
        <p:blipFill rotWithShape="1">
          <a:blip r:embed="rId4">
            <a:extLst>
              <a:ext uri="{28A0092B-C50C-407E-A947-70E740481C1C}">
                <a14:useLocalDpi xmlns:a14="http://schemas.microsoft.com/office/drawing/2010/main" val="0"/>
              </a:ext>
            </a:extLst>
          </a:blip>
          <a:srcRect b="2847"/>
          <a:stretch/>
        </p:blipFill>
        <p:spPr>
          <a:xfrm>
            <a:off x="5172223" y="847091"/>
            <a:ext cx="13011072" cy="7382510"/>
          </a:xfrm>
          <a:prstGeom prst="rect">
            <a:avLst/>
          </a:prstGeom>
        </p:spPr>
      </p:pic>
      <p:pic>
        <p:nvPicPr>
          <p:cNvPr id="205" name="Imagen 15" descr="Imagen 15"/>
          <p:cNvPicPr>
            <a:picLocks noChangeAspect="1"/>
          </p:cNvPicPr>
          <p:nvPr/>
        </p:nvPicPr>
        <p:blipFill>
          <a:blip r:embed="rId5"/>
          <a:stretch>
            <a:fillRect/>
          </a:stretch>
        </p:blipFill>
        <p:spPr>
          <a:xfrm>
            <a:off x="8219182" y="1964205"/>
            <a:ext cx="654787" cy="8777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strVal val="4*#ppt_w"/>
                                          </p:val>
                                        </p:tav>
                                        <p:tav tm="100000">
                                          <p:val>
                                            <p:strVal val="#ppt_w"/>
                                          </p:val>
                                        </p:tav>
                                      </p:tavLst>
                                    </p:anim>
                                    <p:anim calcmode="lin" valueType="num">
                                      <p:cBhvr>
                                        <p:cTn id="8" dur="750" fill="hold"/>
                                        <p:tgtEl>
                                          <p:spTgt spid="2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Lst>
  </p:timing>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701</TotalTime>
  <Words>1550</Words>
  <Application>Microsoft Macintosh PowerPoint</Application>
  <PresentationFormat>Personalizado</PresentationFormat>
  <Paragraphs>155</Paragraphs>
  <Slides>21</Slides>
  <Notes>16</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Helvetica Neue</vt:lpstr>
      <vt:lpstr>Helvetica Neue Black Condensed</vt:lpstr>
      <vt:lpstr>Helvetica Neue Light</vt:lpstr>
      <vt:lpstr>Helvetica Neue Medium</vt:lpstr>
      <vt:lpstr>Helvetica Neue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Guillermo Tajonar</cp:lastModifiedBy>
  <cp:revision>14</cp:revision>
  <dcterms:modified xsi:type="dcterms:W3CDTF">2021-07-22T17:02:38Z</dcterms:modified>
</cp:coreProperties>
</file>